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Futura" panose="020B0604020202020204" charset="0"/>
      <p:regular r:id="rId22"/>
    </p:embeddedFont>
    <p:embeddedFont>
      <p:font typeface="Futura Bold" panose="020B0604020202020204" charset="0"/>
      <p:regular r:id="rId23"/>
    </p:embeddedFont>
    <p:embeddedFont>
      <p:font typeface="Futura Bold Italics" panose="020B0604020202020204" charset="0"/>
      <p:regular r:id="rId24"/>
    </p:embeddedFont>
    <p:embeddedFont>
      <p:font typeface="Futura Italics" panose="020B0604020202020204" charset="0"/>
      <p:regular r:id="rId25"/>
    </p:embeddedFont>
    <p:embeddedFont>
      <p:font typeface="Kollektif" panose="020B0604020202020204" charset="0"/>
      <p:regular r:id="rId26"/>
    </p:embeddedFont>
    <p:embeddedFont>
      <p:font typeface="Kollektif Bold" panose="020B0604020202020204" charset="0"/>
      <p:regular r:id="rId27"/>
    </p:embeddedFont>
    <p:embeddedFont>
      <p:font typeface="Kollektif Bold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4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7.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2.svg"/><Relationship Id="rId5" Type="http://schemas.openxmlformats.org/officeDocument/2006/relationships/image" Target="../media/image26.svg"/><Relationship Id="rId1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1538000" y="4910930"/>
            <a:ext cx="3226885" cy="322688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652606" y="652106"/>
            <a:ext cx="8982788" cy="898278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95919" y="493776"/>
            <a:ext cx="4309201" cy="1324763"/>
            <a:chOff x="0" y="-82807"/>
            <a:chExt cx="1134934" cy="348909"/>
          </a:xfrm>
        </p:grpSpPr>
        <p:sp>
          <p:nvSpPr>
            <p:cNvPr id="9" name="Freeform 9"/>
            <p:cNvSpPr/>
            <p:nvPr/>
          </p:nvSpPr>
          <p:spPr>
            <a:xfrm>
              <a:off x="0" y="0"/>
              <a:ext cx="1134934" cy="215559"/>
            </a:xfrm>
            <a:custGeom>
              <a:avLst/>
              <a:gdLst/>
              <a:ahLst/>
              <a:cxnLst/>
              <a:rect l="l" t="t" r="r" b="b"/>
              <a:pathLst>
                <a:path w="1134934" h="215559">
                  <a:moveTo>
                    <a:pt x="89830" y="0"/>
                  </a:moveTo>
                  <a:lnTo>
                    <a:pt x="1045104" y="0"/>
                  </a:lnTo>
                  <a:cubicBezTo>
                    <a:pt x="1068928" y="0"/>
                    <a:pt x="1091777" y="9464"/>
                    <a:pt x="1108623" y="26311"/>
                  </a:cubicBezTo>
                  <a:cubicBezTo>
                    <a:pt x="1125469" y="43157"/>
                    <a:pt x="1134934" y="66006"/>
                    <a:pt x="1134934" y="89830"/>
                  </a:cubicBezTo>
                  <a:lnTo>
                    <a:pt x="1134934" y="125729"/>
                  </a:lnTo>
                  <a:cubicBezTo>
                    <a:pt x="1134934" y="149553"/>
                    <a:pt x="1125469" y="172402"/>
                    <a:pt x="1108623" y="189248"/>
                  </a:cubicBezTo>
                  <a:cubicBezTo>
                    <a:pt x="1091777" y="206095"/>
                    <a:pt x="1068928" y="215559"/>
                    <a:pt x="1045104" y="215559"/>
                  </a:cubicBezTo>
                  <a:lnTo>
                    <a:pt x="89830" y="215559"/>
                  </a:lnTo>
                  <a:cubicBezTo>
                    <a:pt x="66006" y="215559"/>
                    <a:pt x="43157" y="206095"/>
                    <a:pt x="26311" y="189248"/>
                  </a:cubicBezTo>
                  <a:cubicBezTo>
                    <a:pt x="9464" y="172402"/>
                    <a:pt x="0" y="149553"/>
                    <a:pt x="0" y="125729"/>
                  </a:cubicBezTo>
                  <a:lnTo>
                    <a:pt x="0" y="89830"/>
                  </a:lnTo>
                  <a:cubicBezTo>
                    <a:pt x="0" y="66006"/>
                    <a:pt x="9464" y="43157"/>
                    <a:pt x="26311" y="26311"/>
                  </a:cubicBezTo>
                  <a:cubicBezTo>
                    <a:pt x="43157" y="9464"/>
                    <a:pt x="66006" y="0"/>
                    <a:pt x="89830" y="0"/>
                  </a:cubicBezTo>
                  <a:close/>
                </a:path>
              </a:pathLst>
            </a:custGeom>
            <a:solidFill>
              <a:srgbClr val="A9B388"/>
            </a:solidFill>
          </p:spPr>
          <p:txBody>
            <a:bodyPr/>
            <a:lstStyle/>
            <a:p>
              <a:endParaRPr lang="en-US"/>
            </a:p>
          </p:txBody>
        </p:sp>
        <p:sp>
          <p:nvSpPr>
            <p:cNvPr id="10" name="TextBox 10"/>
            <p:cNvSpPr txBox="1"/>
            <p:nvPr/>
          </p:nvSpPr>
          <p:spPr>
            <a:xfrm>
              <a:off x="0" y="-82807"/>
              <a:ext cx="1134934" cy="348909"/>
            </a:xfrm>
            <a:prstGeom prst="rect">
              <a:avLst/>
            </a:prstGeom>
          </p:spPr>
          <p:txBody>
            <a:bodyPr lIns="50800" tIns="50800" rIns="50800" bIns="50800" rtlCol="0" anchor="ctr"/>
            <a:lstStyle/>
            <a:p>
              <a:pPr algn="ctr">
                <a:lnSpc>
                  <a:spcPts val="4899"/>
                </a:lnSpc>
              </a:pPr>
              <a:r>
                <a:rPr lang="en-US" sz="3499" dirty="0">
                  <a:solidFill>
                    <a:srgbClr val="FFFFFF"/>
                  </a:solidFill>
                  <a:latin typeface="Futura"/>
                </a:rPr>
                <a:t>15 June, 2024</a:t>
              </a:r>
            </a:p>
          </p:txBody>
        </p:sp>
      </p:grpSp>
      <p:grpSp>
        <p:nvGrpSpPr>
          <p:cNvPr id="11" name="Group 11"/>
          <p:cNvGrpSpPr/>
          <p:nvPr/>
        </p:nvGrpSpPr>
        <p:grpSpPr>
          <a:xfrm>
            <a:off x="12542234" y="8816554"/>
            <a:ext cx="5402361" cy="818450"/>
            <a:chOff x="0" y="0"/>
            <a:chExt cx="1422844" cy="215559"/>
          </a:xfrm>
        </p:grpSpPr>
        <p:sp>
          <p:nvSpPr>
            <p:cNvPr id="12" name="Freeform 12"/>
            <p:cNvSpPr/>
            <p:nvPr/>
          </p:nvSpPr>
          <p:spPr>
            <a:xfrm>
              <a:off x="0" y="0"/>
              <a:ext cx="1422844" cy="215559"/>
            </a:xfrm>
            <a:custGeom>
              <a:avLst/>
              <a:gdLst/>
              <a:ahLst/>
              <a:cxnLst/>
              <a:rect l="l" t="t" r="r" b="b"/>
              <a:pathLst>
                <a:path w="1422844" h="215559">
                  <a:moveTo>
                    <a:pt x="71653" y="0"/>
                  </a:moveTo>
                  <a:lnTo>
                    <a:pt x="1351191" y="0"/>
                  </a:lnTo>
                  <a:cubicBezTo>
                    <a:pt x="1370194" y="0"/>
                    <a:pt x="1388420" y="7549"/>
                    <a:pt x="1401857" y="20987"/>
                  </a:cubicBezTo>
                  <a:cubicBezTo>
                    <a:pt x="1415295" y="34424"/>
                    <a:pt x="1422844" y="52650"/>
                    <a:pt x="1422844" y="71653"/>
                  </a:cubicBezTo>
                  <a:lnTo>
                    <a:pt x="1422844" y="143906"/>
                  </a:lnTo>
                  <a:cubicBezTo>
                    <a:pt x="1422844" y="183479"/>
                    <a:pt x="1390764" y="215559"/>
                    <a:pt x="1351191" y="215559"/>
                  </a:cubicBezTo>
                  <a:lnTo>
                    <a:pt x="71653" y="215559"/>
                  </a:lnTo>
                  <a:cubicBezTo>
                    <a:pt x="32080" y="215559"/>
                    <a:pt x="0" y="183479"/>
                    <a:pt x="0" y="143906"/>
                  </a:cubicBezTo>
                  <a:lnTo>
                    <a:pt x="0" y="71653"/>
                  </a:lnTo>
                  <a:cubicBezTo>
                    <a:pt x="0" y="32080"/>
                    <a:pt x="32080" y="0"/>
                    <a:pt x="71653" y="0"/>
                  </a:cubicBezTo>
                  <a:close/>
                </a:path>
              </a:pathLst>
            </a:custGeom>
            <a:solidFill>
              <a:srgbClr val="A9B388"/>
            </a:solidFill>
          </p:spPr>
          <p:txBody>
            <a:bodyPr/>
            <a:lstStyle/>
            <a:p>
              <a:endParaRPr lang="en-US"/>
            </a:p>
          </p:txBody>
        </p:sp>
        <p:sp>
          <p:nvSpPr>
            <p:cNvPr id="13" name="TextBox 13"/>
            <p:cNvSpPr txBox="1"/>
            <p:nvPr/>
          </p:nvSpPr>
          <p:spPr>
            <a:xfrm>
              <a:off x="0" y="-133350"/>
              <a:ext cx="1422844" cy="348909"/>
            </a:xfrm>
            <a:prstGeom prst="rect">
              <a:avLst/>
            </a:prstGeom>
          </p:spPr>
          <p:txBody>
            <a:bodyPr lIns="50800" tIns="50800" rIns="50800" bIns="50800" rtlCol="0" anchor="ctr"/>
            <a:lstStyle/>
            <a:p>
              <a:pPr algn="ctr">
                <a:lnSpc>
                  <a:spcPts val="4899"/>
                </a:lnSpc>
              </a:pPr>
              <a:endParaRPr/>
            </a:p>
          </p:txBody>
        </p:sp>
      </p:grpSp>
      <p:grpSp>
        <p:nvGrpSpPr>
          <p:cNvPr id="14" name="Group 14"/>
          <p:cNvGrpSpPr/>
          <p:nvPr/>
        </p:nvGrpSpPr>
        <p:grpSpPr>
          <a:xfrm>
            <a:off x="4326654" y="6805555"/>
            <a:ext cx="2316605" cy="23166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5484956" y="2444010"/>
            <a:ext cx="7318088" cy="3409129"/>
          </a:xfrm>
          <a:prstGeom prst="rect">
            <a:avLst/>
          </a:prstGeom>
        </p:spPr>
        <p:txBody>
          <a:bodyPr lIns="0" tIns="0" rIns="0" bIns="0" rtlCol="0" anchor="t">
            <a:spAutoFit/>
          </a:bodyPr>
          <a:lstStyle/>
          <a:p>
            <a:pPr algn="ctr">
              <a:lnSpc>
                <a:spcPts val="12362"/>
              </a:lnSpc>
            </a:pPr>
            <a:r>
              <a:rPr lang="en-US" sz="11662">
                <a:solidFill>
                  <a:srgbClr val="FEFAE0"/>
                </a:solidFill>
                <a:latin typeface="Kollektif Bold"/>
              </a:rPr>
              <a:t>PVZ-</a:t>
            </a:r>
          </a:p>
          <a:p>
            <a:pPr marL="0" lvl="0" indent="0" algn="ctr">
              <a:lnSpc>
                <a:spcPts val="12362"/>
              </a:lnSpc>
            </a:pPr>
            <a:r>
              <a:rPr lang="en-US" sz="11662">
                <a:solidFill>
                  <a:srgbClr val="FEFAE0"/>
                </a:solidFill>
                <a:latin typeface="Kollektif Bold"/>
              </a:rPr>
              <a:t>DEEPTRY</a:t>
            </a:r>
          </a:p>
        </p:txBody>
      </p:sp>
      <p:sp>
        <p:nvSpPr>
          <p:cNvPr id="18" name="TextBox 18"/>
          <p:cNvSpPr txBox="1"/>
          <p:nvPr/>
        </p:nvSpPr>
        <p:spPr>
          <a:xfrm>
            <a:off x="5600955" y="5888357"/>
            <a:ext cx="7086090" cy="1911049"/>
          </a:xfrm>
          <a:prstGeom prst="rect">
            <a:avLst/>
          </a:prstGeom>
        </p:spPr>
        <p:txBody>
          <a:bodyPr lIns="0" tIns="0" rIns="0" bIns="0" rtlCol="0" anchor="t">
            <a:spAutoFit/>
          </a:bodyPr>
          <a:lstStyle/>
          <a:p>
            <a:pPr algn="ctr">
              <a:lnSpc>
                <a:spcPts val="4916"/>
              </a:lnSpc>
            </a:pPr>
            <a:r>
              <a:rPr lang="en-US" sz="3511" spc="298">
                <a:solidFill>
                  <a:srgbClr val="FFFFFF"/>
                </a:solidFill>
                <a:latin typeface="Futura Bold Italics"/>
              </a:rPr>
              <a:t>OOP-Project</a:t>
            </a:r>
          </a:p>
          <a:p>
            <a:pPr algn="ctr">
              <a:lnSpc>
                <a:spcPts val="4916"/>
              </a:lnSpc>
            </a:pPr>
            <a:r>
              <a:rPr lang="en-US" sz="3511" spc="298">
                <a:solidFill>
                  <a:srgbClr val="FFFFFF"/>
                </a:solidFill>
                <a:latin typeface="Futura Bold Italics"/>
              </a:rPr>
              <a:t>Advisor:</a:t>
            </a:r>
          </a:p>
          <a:p>
            <a:pPr marL="0" lvl="0" indent="0" algn="ctr">
              <a:lnSpc>
                <a:spcPts val="4916"/>
              </a:lnSpc>
              <a:spcBef>
                <a:spcPct val="0"/>
              </a:spcBef>
            </a:pPr>
            <a:r>
              <a:rPr lang="en-US" sz="3511" spc="298">
                <a:solidFill>
                  <a:srgbClr val="FFFFFF"/>
                </a:solidFill>
                <a:latin typeface="Futura Bold Italics"/>
              </a:rPr>
              <a:t>Prof. Tran Thanh Tung</a:t>
            </a:r>
          </a:p>
        </p:txBody>
      </p:sp>
      <p:grpSp>
        <p:nvGrpSpPr>
          <p:cNvPr id="19" name="Group 19"/>
          <p:cNvGrpSpPr/>
          <p:nvPr/>
        </p:nvGrpSpPr>
        <p:grpSpPr>
          <a:xfrm>
            <a:off x="4555656" y="7034558"/>
            <a:ext cx="1858600" cy="18586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124304" y="1831945"/>
            <a:ext cx="1357480" cy="13574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950520" y="2843201"/>
            <a:ext cx="1043067" cy="104306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4916759" y="4910930"/>
            <a:ext cx="8919562" cy="8919562"/>
          </a:xfrm>
          <a:custGeom>
            <a:avLst/>
            <a:gdLst/>
            <a:ahLst/>
            <a:cxnLst/>
            <a:rect l="l" t="t" r="r" b="b"/>
            <a:pathLst>
              <a:path w="8919562" h="8919562">
                <a:moveTo>
                  <a:pt x="0" y="0"/>
                </a:moveTo>
                <a:lnTo>
                  <a:pt x="8919563" y="0"/>
                </a:lnTo>
                <a:lnTo>
                  <a:pt x="8919563"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Freeform 29"/>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0" name="Freeform 30"/>
          <p:cNvSpPr/>
          <p:nvPr/>
        </p:nvSpPr>
        <p:spPr>
          <a:xfrm>
            <a:off x="4326654" y="9322719"/>
            <a:ext cx="624351" cy="624351"/>
          </a:xfrm>
          <a:custGeom>
            <a:avLst/>
            <a:gdLst/>
            <a:ahLst/>
            <a:cxnLst/>
            <a:rect l="l" t="t" r="r" b="b"/>
            <a:pathLst>
              <a:path w="624351" h="624351">
                <a:moveTo>
                  <a:pt x="0" y="0"/>
                </a:moveTo>
                <a:lnTo>
                  <a:pt x="624351" y="0"/>
                </a:lnTo>
                <a:lnTo>
                  <a:pt x="624351" y="624351"/>
                </a:lnTo>
                <a:lnTo>
                  <a:pt x="0" y="624351"/>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Freeform 31"/>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16624128" y="6131632"/>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77" r="-77"/>
              </a:stretch>
            </a:blipFill>
          </p:spPr>
          <p:txBody>
            <a:bodyPr/>
            <a:lstStyle/>
            <a:p>
              <a:endParaRPr lang="en-US"/>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4" b="-14"/>
              </a:stretch>
            </a:blipFill>
          </p:spPr>
          <p:txBody>
            <a:bodyPr/>
            <a:lstStyle/>
            <a:p>
              <a:endParaRPr lang="en-US"/>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Freeform 2"/>
          <p:cNvSpPr/>
          <p:nvPr/>
        </p:nvSpPr>
        <p:spPr>
          <a:xfrm>
            <a:off x="598386" y="2315455"/>
            <a:ext cx="8174045" cy="7462013"/>
          </a:xfrm>
          <a:custGeom>
            <a:avLst/>
            <a:gdLst/>
            <a:ahLst/>
            <a:cxnLst/>
            <a:rect l="l" t="t" r="r" b="b"/>
            <a:pathLst>
              <a:path w="8174045" h="7462013">
                <a:moveTo>
                  <a:pt x="0" y="0"/>
                </a:moveTo>
                <a:lnTo>
                  <a:pt x="8174044" y="0"/>
                </a:lnTo>
                <a:lnTo>
                  <a:pt x="8174044" y="7462014"/>
                </a:lnTo>
                <a:lnTo>
                  <a:pt x="0" y="7462014"/>
                </a:lnTo>
                <a:lnTo>
                  <a:pt x="0" y="0"/>
                </a:lnTo>
                <a:close/>
              </a:path>
            </a:pathLst>
          </a:custGeom>
          <a:blipFill>
            <a:blip r:embed="rId2"/>
            <a:stretch>
              <a:fillRect r="-3215"/>
            </a:stretch>
          </a:blipFill>
        </p:spPr>
        <p:txBody>
          <a:bodyPr/>
          <a:lstStyle/>
          <a:p>
            <a:endParaRPr lang="en-US"/>
          </a:p>
        </p:txBody>
      </p:sp>
      <p:sp>
        <p:nvSpPr>
          <p:cNvPr id="3" name="TextBox 3"/>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4" name="TextBox 4"/>
          <p:cNvSpPr txBox="1"/>
          <p:nvPr/>
        </p:nvSpPr>
        <p:spPr>
          <a:xfrm>
            <a:off x="285561" y="771525"/>
            <a:ext cx="16973739" cy="1252903"/>
          </a:xfrm>
          <a:prstGeom prst="rect">
            <a:avLst/>
          </a:prstGeom>
        </p:spPr>
        <p:txBody>
          <a:bodyPr lIns="0" tIns="0" rIns="0" bIns="0" rtlCol="0" anchor="t">
            <a:spAutoFit/>
          </a:bodyPr>
          <a:lstStyle/>
          <a:p>
            <a:pPr marL="0" lvl="0" indent="0" algn="l">
              <a:lnSpc>
                <a:spcPts val="9167"/>
              </a:lnSpc>
              <a:spcBef>
                <a:spcPct val="0"/>
              </a:spcBef>
            </a:pPr>
            <a:r>
              <a:rPr lang="en-US" sz="6548" spc="982">
                <a:solidFill>
                  <a:srgbClr val="5F6F52"/>
                </a:solidFill>
                <a:latin typeface="Kollektif Bold"/>
              </a:rPr>
              <a:t>ANIMATE MECHANISM</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422836" y="2024428"/>
            <a:ext cx="13944236" cy="7876757"/>
            <a:chOff x="0" y="0"/>
            <a:chExt cx="1438901" cy="812800"/>
          </a:xfrm>
        </p:grpSpPr>
        <p:sp>
          <p:nvSpPr>
            <p:cNvPr id="3" name="Freeform 3"/>
            <p:cNvSpPr/>
            <p:nvPr/>
          </p:nvSpPr>
          <p:spPr>
            <a:xfrm>
              <a:off x="0" y="0"/>
              <a:ext cx="1438901" cy="812800"/>
            </a:xfrm>
            <a:custGeom>
              <a:avLst/>
              <a:gdLst/>
              <a:ahLst/>
              <a:cxnLst/>
              <a:rect l="l" t="t" r="r" b="b"/>
              <a:pathLst>
                <a:path w="1438901" h="812800">
                  <a:moveTo>
                    <a:pt x="0" y="0"/>
                  </a:moveTo>
                  <a:lnTo>
                    <a:pt x="1438901" y="0"/>
                  </a:lnTo>
                  <a:lnTo>
                    <a:pt x="1438901" y="812800"/>
                  </a:lnTo>
                  <a:lnTo>
                    <a:pt x="0" y="812800"/>
                  </a:lnTo>
                  <a:close/>
                </a:path>
              </a:pathLst>
            </a:custGeom>
            <a:blipFill>
              <a:blip r:embed="rId2"/>
              <a:stretch>
                <a:fillRect t="-110" b="-110"/>
              </a:stretch>
            </a:blipFill>
          </p:spPr>
          <p:txBody>
            <a:bodyPr/>
            <a:lstStyle/>
            <a:p>
              <a:endParaRPr lang="en-US"/>
            </a:p>
          </p:txBody>
        </p:sp>
      </p:grpSp>
      <p:sp>
        <p:nvSpPr>
          <p:cNvPr id="4" name="TextBox 4"/>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5" name="TextBox 5"/>
          <p:cNvSpPr txBox="1"/>
          <p:nvPr/>
        </p:nvSpPr>
        <p:spPr>
          <a:xfrm>
            <a:off x="285561" y="771525"/>
            <a:ext cx="16973739" cy="1252870"/>
          </a:xfrm>
          <a:prstGeom prst="rect">
            <a:avLst/>
          </a:prstGeom>
        </p:spPr>
        <p:txBody>
          <a:bodyPr lIns="0" tIns="0" rIns="0" bIns="0" rtlCol="0" anchor="t">
            <a:spAutoFit/>
          </a:bodyPr>
          <a:lstStyle/>
          <a:p>
            <a:pPr marL="0" lvl="0" indent="0" algn="l">
              <a:lnSpc>
                <a:spcPts val="9167"/>
              </a:lnSpc>
              <a:spcBef>
                <a:spcPct val="0"/>
              </a:spcBef>
            </a:pPr>
            <a:r>
              <a:rPr lang="en-US" sz="6548" spc="982">
                <a:solidFill>
                  <a:srgbClr val="5F6F52"/>
                </a:solidFill>
                <a:latin typeface="Kollektif Bold"/>
              </a:rPr>
              <a:t>ZOMBIES MECHANISM</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422836" y="2024428"/>
            <a:ext cx="13395315" cy="7534865"/>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47" r="-47"/>
              </a:stretch>
            </a:blipFill>
          </p:spPr>
          <p:txBody>
            <a:bodyPr/>
            <a:lstStyle/>
            <a:p>
              <a:endParaRPr lang="en-US"/>
            </a:p>
          </p:txBody>
        </p:sp>
      </p:grpSp>
      <p:sp>
        <p:nvSpPr>
          <p:cNvPr id="4" name="TextBox 4"/>
          <p:cNvSpPr txBox="1"/>
          <p:nvPr/>
        </p:nvSpPr>
        <p:spPr>
          <a:xfrm>
            <a:off x="-2320117" y="-342900"/>
            <a:ext cx="15247819" cy="1697989"/>
          </a:xfrm>
          <a:prstGeom prst="rect">
            <a:avLst/>
          </a:prstGeom>
        </p:spPr>
        <p:txBody>
          <a:bodyPr lIns="0" tIns="0" rIns="0" bIns="0" rtlCol="0" anchor="t">
            <a:spAutoFit/>
          </a:bodyPr>
          <a:lstStyle/>
          <a:p>
            <a:pPr marL="0" lvl="0" indent="0" algn="ctr">
              <a:lnSpc>
                <a:spcPts val="12460"/>
              </a:lnSpc>
              <a:spcBef>
                <a:spcPct val="0"/>
              </a:spcBef>
            </a:pPr>
            <a:r>
              <a:rPr lang="en-US" sz="8900" spc="1335">
                <a:solidFill>
                  <a:srgbClr val="EC466E"/>
                </a:solidFill>
                <a:latin typeface="Kollektif Bold"/>
              </a:rPr>
              <a:t>HOW IT WORK</a:t>
            </a:r>
          </a:p>
        </p:txBody>
      </p:sp>
      <p:sp>
        <p:nvSpPr>
          <p:cNvPr id="5" name="TextBox 5"/>
          <p:cNvSpPr txBox="1"/>
          <p:nvPr/>
        </p:nvSpPr>
        <p:spPr>
          <a:xfrm>
            <a:off x="285561" y="771525"/>
            <a:ext cx="16973739" cy="1252903"/>
          </a:xfrm>
          <a:prstGeom prst="rect">
            <a:avLst/>
          </a:prstGeom>
        </p:spPr>
        <p:txBody>
          <a:bodyPr lIns="0" tIns="0" rIns="0" bIns="0" rtlCol="0" anchor="t">
            <a:spAutoFit/>
          </a:bodyPr>
          <a:lstStyle/>
          <a:p>
            <a:pPr marL="0" lvl="0" indent="0" algn="l">
              <a:lnSpc>
                <a:spcPts val="9167"/>
              </a:lnSpc>
              <a:spcBef>
                <a:spcPct val="0"/>
              </a:spcBef>
            </a:pPr>
            <a:r>
              <a:rPr lang="en-US" sz="6548" spc="982">
                <a:solidFill>
                  <a:srgbClr val="5F6F52"/>
                </a:solidFill>
                <a:latin typeface="Kollektif Bold"/>
              </a:rPr>
              <a:t>SUN COUNTER MECHANISM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a:stretch>
            </a:blipFill>
          </p:spPr>
          <p:txBody>
            <a:bodyPr/>
            <a:lstStyle/>
            <a:p>
              <a:endParaRPr lang="en-US"/>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a:stretch>
            </a:blipFill>
          </p:spPr>
          <p:txBody>
            <a:bodyPr/>
            <a:lstStyle/>
            <a:p>
              <a:endParaRPr lang="en-US"/>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Freeform 2"/>
          <p:cNvSpPr/>
          <p:nvPr/>
        </p:nvSpPr>
        <p:spPr>
          <a:xfrm>
            <a:off x="10847189" y="506711"/>
            <a:ext cx="7010324" cy="7010324"/>
          </a:xfrm>
          <a:custGeom>
            <a:avLst/>
            <a:gdLst/>
            <a:ahLst/>
            <a:cxnLst/>
            <a:rect l="l" t="t" r="r" b="b"/>
            <a:pathLst>
              <a:path w="7010324" h="7010324">
                <a:moveTo>
                  <a:pt x="0" y="0"/>
                </a:moveTo>
                <a:lnTo>
                  <a:pt x="7010324" y="0"/>
                </a:lnTo>
                <a:lnTo>
                  <a:pt x="7010324" y="7010323"/>
                </a:lnTo>
                <a:lnTo>
                  <a:pt x="0" y="7010323"/>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600950" y="2769966"/>
            <a:ext cx="12047604" cy="4747068"/>
            <a:chOff x="0" y="0"/>
            <a:chExt cx="3173032" cy="1250257"/>
          </a:xfrm>
        </p:grpSpPr>
        <p:sp>
          <p:nvSpPr>
            <p:cNvPr id="4" name="Freeform 4"/>
            <p:cNvSpPr/>
            <p:nvPr/>
          </p:nvSpPr>
          <p:spPr>
            <a:xfrm>
              <a:off x="0" y="0"/>
              <a:ext cx="3173032" cy="1250257"/>
            </a:xfrm>
            <a:custGeom>
              <a:avLst/>
              <a:gdLst/>
              <a:ahLst/>
              <a:cxnLst/>
              <a:rect l="l" t="t" r="r" b="b"/>
              <a:pathLst>
                <a:path w="3173032" h="1250257">
                  <a:moveTo>
                    <a:pt x="0" y="0"/>
                  </a:moveTo>
                  <a:lnTo>
                    <a:pt x="3173032" y="0"/>
                  </a:lnTo>
                  <a:lnTo>
                    <a:pt x="3173032" y="1250257"/>
                  </a:lnTo>
                  <a:lnTo>
                    <a:pt x="0" y="1250257"/>
                  </a:lnTo>
                  <a:close/>
                </a:path>
              </a:pathLst>
            </a:custGeom>
            <a:solidFill>
              <a:srgbClr val="5F6F52"/>
            </a:solidFill>
          </p:spPr>
          <p:txBody>
            <a:bodyPr/>
            <a:lstStyle/>
            <a:p>
              <a:endParaRPr lang="en-US"/>
            </a:p>
          </p:txBody>
        </p:sp>
        <p:sp>
          <p:nvSpPr>
            <p:cNvPr id="5" name="TextBox 5"/>
            <p:cNvSpPr txBox="1"/>
            <p:nvPr/>
          </p:nvSpPr>
          <p:spPr>
            <a:xfrm>
              <a:off x="0" y="-38100"/>
              <a:ext cx="3173032" cy="1288357"/>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4"/>
          <a:stretch>
            <a:fillRect/>
          </a:stretch>
        </p:blipFill>
        <p:spPr>
          <a:xfrm>
            <a:off x="-535902" y="-535902"/>
            <a:ext cx="11358804" cy="11358804"/>
          </a:xfrm>
          <a:prstGeom prst="rect">
            <a:avLst/>
          </a:prstGeom>
        </p:spPr>
      </p:pic>
      <p:grpSp>
        <p:nvGrpSpPr>
          <p:cNvPr id="7" name="Group 7"/>
          <p:cNvGrpSpPr/>
          <p:nvPr/>
        </p:nvGrpSpPr>
        <p:grpSpPr>
          <a:xfrm>
            <a:off x="1804286" y="1804286"/>
            <a:ext cx="6678427" cy="66784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9" name="TextBox 9"/>
            <p:cNvSpPr txBox="1"/>
            <p:nvPr/>
          </p:nvSpPr>
          <p:spPr>
            <a:xfrm>
              <a:off x="76200" y="-171450"/>
              <a:ext cx="660400" cy="908050"/>
            </a:xfrm>
            <a:prstGeom prst="rect">
              <a:avLst/>
            </a:prstGeom>
          </p:spPr>
          <p:txBody>
            <a:bodyPr lIns="50800" tIns="50800" rIns="50800" bIns="50800" rtlCol="0" anchor="ctr"/>
            <a:lstStyle/>
            <a:p>
              <a:pPr algn="ctr">
                <a:lnSpc>
                  <a:spcPts val="8820"/>
                </a:lnSpc>
              </a:pPr>
              <a:r>
                <a:rPr lang="en-US" sz="6300">
                  <a:solidFill>
                    <a:srgbClr val="FEFAE0"/>
                  </a:solidFill>
                  <a:latin typeface="Kollektif Bold"/>
                </a:rPr>
                <a:t>CONCLUSION</a:t>
              </a:r>
            </a:p>
          </p:txBody>
        </p:sp>
      </p:grpSp>
      <p:sp>
        <p:nvSpPr>
          <p:cNvPr id="11" name="Freeform 11"/>
          <p:cNvSpPr/>
          <p:nvPr/>
        </p:nvSpPr>
        <p:spPr>
          <a:xfrm>
            <a:off x="72315" y="-1122194"/>
            <a:ext cx="1912769" cy="1912769"/>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4352351" y="7992898"/>
            <a:ext cx="2082573" cy="2082573"/>
          </a:xfrm>
          <a:custGeom>
            <a:avLst/>
            <a:gdLst/>
            <a:ahLst/>
            <a:cxnLst/>
            <a:rect l="l" t="t" r="r" b="b"/>
            <a:pathLst>
              <a:path w="2082573" h="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6770468" y="8665798"/>
            <a:ext cx="2082573" cy="2082573"/>
          </a:xfrm>
          <a:custGeom>
            <a:avLst/>
            <a:gdLst/>
            <a:ahLst/>
            <a:cxnLst/>
            <a:rect l="l" t="t" r="r" b="b"/>
            <a:pathLst>
              <a:path w="2082573" h="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711114" y="8584377"/>
            <a:ext cx="635172" cy="1347845"/>
          </a:xfrm>
          <a:custGeom>
            <a:avLst/>
            <a:gdLst/>
            <a:ahLst/>
            <a:cxnLst/>
            <a:rect l="l" t="t" r="r" b="b"/>
            <a:pathLst>
              <a:path w="635172" h="1347845">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327418" y="-514350"/>
            <a:ext cx="3151619" cy="11243186"/>
            <a:chOff x="0" y="0"/>
            <a:chExt cx="830056" cy="2961168"/>
          </a:xfrm>
        </p:grpSpPr>
        <p:sp>
          <p:nvSpPr>
            <p:cNvPr id="3" name="Freeform 3"/>
            <p:cNvSpPr/>
            <p:nvPr/>
          </p:nvSpPr>
          <p:spPr>
            <a:xfrm>
              <a:off x="0" y="0"/>
              <a:ext cx="830056" cy="2961168"/>
            </a:xfrm>
            <a:custGeom>
              <a:avLst/>
              <a:gdLst/>
              <a:ahLst/>
              <a:cxnLst/>
              <a:rect l="l" t="t" r="r" b="b"/>
              <a:pathLst>
                <a:path w="830056" h="2961168">
                  <a:moveTo>
                    <a:pt x="0" y="0"/>
                  </a:moveTo>
                  <a:lnTo>
                    <a:pt x="830056" y="0"/>
                  </a:lnTo>
                  <a:lnTo>
                    <a:pt x="830056" y="2961168"/>
                  </a:lnTo>
                  <a:lnTo>
                    <a:pt x="0" y="2961168"/>
                  </a:lnTo>
                  <a:close/>
                </a:path>
              </a:pathLst>
            </a:custGeom>
            <a:solidFill>
              <a:srgbClr val="5F6F52"/>
            </a:solidFill>
          </p:spPr>
          <p:txBody>
            <a:bodyPr/>
            <a:lstStyle/>
            <a:p>
              <a:endParaRPr lang="en-US"/>
            </a:p>
          </p:txBody>
        </p:sp>
        <p:sp>
          <p:nvSpPr>
            <p:cNvPr id="4" name="TextBox 4"/>
            <p:cNvSpPr txBox="1"/>
            <p:nvPr/>
          </p:nvSpPr>
          <p:spPr>
            <a:xfrm>
              <a:off x="0" y="-38100"/>
              <a:ext cx="830056" cy="299926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1910" y="-2958386"/>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936207" y="6147029"/>
            <a:ext cx="6524742" cy="6524742"/>
          </a:xfrm>
          <a:custGeom>
            <a:avLst/>
            <a:gdLst/>
            <a:ahLst/>
            <a:cxnLst/>
            <a:rect l="l" t="t" r="r" b="b"/>
            <a:pathLst>
              <a:path w="6524742" h="6524742">
                <a:moveTo>
                  <a:pt x="0" y="0"/>
                </a:moveTo>
                <a:lnTo>
                  <a:pt x="6524742" y="0"/>
                </a:lnTo>
                <a:lnTo>
                  <a:pt x="6524742"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9095496" y="882788"/>
            <a:ext cx="8163804" cy="1775725"/>
            <a:chOff x="0" y="0"/>
            <a:chExt cx="2150138" cy="467681"/>
          </a:xfrm>
        </p:grpSpPr>
        <p:sp>
          <p:nvSpPr>
            <p:cNvPr id="8" name="Freeform 8"/>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B99470"/>
            </a:solidFill>
          </p:spPr>
          <p:txBody>
            <a:bodyPr/>
            <a:lstStyle/>
            <a:p>
              <a:endParaRPr lang="en-US"/>
            </a:p>
          </p:txBody>
        </p:sp>
        <p:sp>
          <p:nvSpPr>
            <p:cNvPr id="9" name="TextBox 9"/>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144000" y="3367775"/>
            <a:ext cx="8163804" cy="1775725"/>
            <a:chOff x="0" y="0"/>
            <a:chExt cx="2150138" cy="467681"/>
          </a:xfrm>
        </p:grpSpPr>
        <p:sp>
          <p:nvSpPr>
            <p:cNvPr id="11" name="Freeform 11"/>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A9B388"/>
            </a:solidFill>
          </p:spPr>
          <p:txBody>
            <a:bodyPr/>
            <a:lstStyle/>
            <a:p>
              <a:endParaRPr lang="en-US"/>
            </a:p>
          </p:txBody>
        </p:sp>
        <p:sp>
          <p:nvSpPr>
            <p:cNvPr id="12" name="TextBox 1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095496" y="7854881"/>
            <a:ext cx="8163804" cy="1775725"/>
            <a:chOff x="0" y="0"/>
            <a:chExt cx="2150138" cy="467681"/>
          </a:xfrm>
        </p:grpSpPr>
        <p:sp>
          <p:nvSpPr>
            <p:cNvPr id="14" name="Freeform 14"/>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A9B388"/>
            </a:solidFill>
          </p:spPr>
          <p:txBody>
            <a:bodyPr/>
            <a:lstStyle/>
            <a:p>
              <a:endParaRPr lang="en-US"/>
            </a:p>
          </p:txBody>
        </p:sp>
        <p:sp>
          <p:nvSpPr>
            <p:cNvPr id="15" name="TextBox 15"/>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173722" y="1091784"/>
            <a:ext cx="4525664" cy="8030917"/>
            <a:chOff x="0" y="0"/>
            <a:chExt cx="701144" cy="1244199"/>
          </a:xfrm>
        </p:grpSpPr>
        <p:sp>
          <p:nvSpPr>
            <p:cNvPr id="17" name="Freeform 17"/>
            <p:cNvSpPr/>
            <p:nvPr/>
          </p:nvSpPr>
          <p:spPr>
            <a:xfrm>
              <a:off x="0" y="0"/>
              <a:ext cx="701144" cy="1244199"/>
            </a:xfrm>
            <a:custGeom>
              <a:avLst/>
              <a:gdLst/>
              <a:ahLst/>
              <a:cxnLst/>
              <a:rect l="l" t="t" r="r" b="b"/>
              <a:pathLst>
                <a:path w="701144" h="1244199">
                  <a:moveTo>
                    <a:pt x="0" y="0"/>
                  </a:moveTo>
                  <a:lnTo>
                    <a:pt x="701144" y="0"/>
                  </a:lnTo>
                  <a:lnTo>
                    <a:pt x="701144" y="1244199"/>
                  </a:lnTo>
                  <a:lnTo>
                    <a:pt x="0" y="1244199"/>
                  </a:lnTo>
                  <a:close/>
                </a:path>
              </a:pathLst>
            </a:custGeom>
            <a:blipFill>
              <a:blip r:embed="rId4"/>
              <a:stretch>
                <a:fillRect l="-39611" r="-237948"/>
              </a:stretch>
            </a:blipFill>
          </p:spPr>
          <p:txBody>
            <a:bodyPr/>
            <a:lstStyle/>
            <a:p>
              <a:endParaRPr lang="en-US"/>
            </a:p>
          </p:txBody>
        </p:sp>
      </p:grpSp>
      <p:grpSp>
        <p:nvGrpSpPr>
          <p:cNvPr id="18" name="Group 18"/>
          <p:cNvGrpSpPr/>
          <p:nvPr/>
        </p:nvGrpSpPr>
        <p:grpSpPr>
          <a:xfrm>
            <a:off x="5688336" y="8309960"/>
            <a:ext cx="1505945" cy="15059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6983672" y="4560479"/>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24"/>
          <p:cNvGrpSpPr/>
          <p:nvPr/>
        </p:nvGrpSpPr>
        <p:grpSpPr>
          <a:xfrm>
            <a:off x="9144000" y="5611328"/>
            <a:ext cx="8163804" cy="1775725"/>
            <a:chOff x="0" y="0"/>
            <a:chExt cx="2150138" cy="467681"/>
          </a:xfrm>
        </p:grpSpPr>
        <p:sp>
          <p:nvSpPr>
            <p:cNvPr id="25" name="Freeform 25"/>
            <p:cNvSpPr/>
            <p:nvPr/>
          </p:nvSpPr>
          <p:spPr>
            <a:xfrm>
              <a:off x="0" y="0"/>
              <a:ext cx="2150138" cy="467681"/>
            </a:xfrm>
            <a:custGeom>
              <a:avLst/>
              <a:gdLst/>
              <a:ahLst/>
              <a:cxnLst/>
              <a:rect l="l" t="t" r="r" b="b"/>
              <a:pathLst>
                <a:path w="2150138" h="467681">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B99470"/>
            </a:solidFill>
          </p:spPr>
          <p:txBody>
            <a:bodyPr/>
            <a:lstStyle/>
            <a:p>
              <a:endParaRPr lang="en-US"/>
            </a:p>
          </p:txBody>
        </p:sp>
        <p:sp>
          <p:nvSpPr>
            <p:cNvPr id="26" name="TextBox 26"/>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9362750" y="3397446"/>
            <a:ext cx="1712779" cy="1923583"/>
          </a:xfrm>
          <a:custGeom>
            <a:avLst/>
            <a:gdLst/>
            <a:ahLst/>
            <a:cxnLst/>
            <a:rect l="l" t="t" r="r" b="b"/>
            <a:pathLst>
              <a:path w="1712779" h="1923583">
                <a:moveTo>
                  <a:pt x="0" y="0"/>
                </a:moveTo>
                <a:lnTo>
                  <a:pt x="1712779" y="0"/>
                </a:lnTo>
                <a:lnTo>
                  <a:pt x="1712779" y="1923583"/>
                </a:lnTo>
                <a:lnTo>
                  <a:pt x="0" y="1923583"/>
                </a:lnTo>
                <a:lnTo>
                  <a:pt x="0" y="0"/>
                </a:lnTo>
                <a:close/>
              </a:path>
            </a:pathLst>
          </a:custGeom>
          <a:blipFill>
            <a:blip r:embed="rId9"/>
            <a:stretch>
              <a:fillRect/>
            </a:stretch>
          </a:blipFill>
        </p:spPr>
        <p:txBody>
          <a:bodyPr/>
          <a:lstStyle/>
          <a:p>
            <a:endParaRPr lang="en-US"/>
          </a:p>
        </p:txBody>
      </p:sp>
      <p:sp>
        <p:nvSpPr>
          <p:cNvPr id="28" name="Freeform 28"/>
          <p:cNvSpPr/>
          <p:nvPr/>
        </p:nvSpPr>
        <p:spPr>
          <a:xfrm>
            <a:off x="9264724" y="707518"/>
            <a:ext cx="2046750" cy="1950995"/>
          </a:xfrm>
          <a:custGeom>
            <a:avLst/>
            <a:gdLst/>
            <a:ahLst/>
            <a:cxnLst/>
            <a:rect l="l" t="t" r="r" b="b"/>
            <a:pathLst>
              <a:path w="2046750" h="1950995">
                <a:moveTo>
                  <a:pt x="0" y="0"/>
                </a:moveTo>
                <a:lnTo>
                  <a:pt x="2046750" y="0"/>
                </a:lnTo>
                <a:lnTo>
                  <a:pt x="2046750" y="1950995"/>
                </a:lnTo>
                <a:lnTo>
                  <a:pt x="0" y="1950995"/>
                </a:lnTo>
                <a:lnTo>
                  <a:pt x="0" y="0"/>
                </a:lnTo>
                <a:close/>
              </a:path>
            </a:pathLst>
          </a:custGeom>
          <a:blipFill>
            <a:blip r:embed="rId10"/>
            <a:stretch>
              <a:fillRect/>
            </a:stretch>
          </a:blipFill>
        </p:spPr>
        <p:txBody>
          <a:bodyPr/>
          <a:lstStyle/>
          <a:p>
            <a:endParaRPr lang="en-US"/>
          </a:p>
        </p:txBody>
      </p:sp>
      <p:sp>
        <p:nvSpPr>
          <p:cNvPr id="29" name="Freeform 29"/>
          <p:cNvSpPr/>
          <p:nvPr/>
        </p:nvSpPr>
        <p:spPr>
          <a:xfrm>
            <a:off x="9429405" y="5574002"/>
            <a:ext cx="1579468" cy="1813051"/>
          </a:xfrm>
          <a:custGeom>
            <a:avLst/>
            <a:gdLst/>
            <a:ahLst/>
            <a:cxnLst/>
            <a:rect l="l" t="t" r="r" b="b"/>
            <a:pathLst>
              <a:path w="1579468" h="1813051">
                <a:moveTo>
                  <a:pt x="0" y="0"/>
                </a:moveTo>
                <a:lnTo>
                  <a:pt x="1579468" y="0"/>
                </a:lnTo>
                <a:lnTo>
                  <a:pt x="1579468" y="1813051"/>
                </a:lnTo>
                <a:lnTo>
                  <a:pt x="0" y="1813051"/>
                </a:lnTo>
                <a:lnTo>
                  <a:pt x="0" y="0"/>
                </a:lnTo>
                <a:close/>
              </a:path>
            </a:pathLst>
          </a:custGeom>
          <a:blipFill>
            <a:blip r:embed="rId11"/>
            <a:stretch>
              <a:fillRect/>
            </a:stretch>
          </a:blipFill>
        </p:spPr>
        <p:txBody>
          <a:bodyPr/>
          <a:lstStyle/>
          <a:p>
            <a:endParaRPr lang="en-US"/>
          </a:p>
        </p:txBody>
      </p:sp>
      <p:sp>
        <p:nvSpPr>
          <p:cNvPr id="30" name="Freeform 30"/>
          <p:cNvSpPr/>
          <p:nvPr/>
        </p:nvSpPr>
        <p:spPr>
          <a:xfrm>
            <a:off x="8940543" y="7387053"/>
            <a:ext cx="2557192" cy="2254019"/>
          </a:xfrm>
          <a:custGeom>
            <a:avLst/>
            <a:gdLst/>
            <a:ahLst/>
            <a:cxnLst/>
            <a:rect l="l" t="t" r="r" b="b"/>
            <a:pathLst>
              <a:path w="2557192" h="2254019">
                <a:moveTo>
                  <a:pt x="0" y="0"/>
                </a:moveTo>
                <a:lnTo>
                  <a:pt x="2557192" y="0"/>
                </a:lnTo>
                <a:lnTo>
                  <a:pt x="2557192" y="2254019"/>
                </a:lnTo>
                <a:lnTo>
                  <a:pt x="0" y="2254019"/>
                </a:lnTo>
                <a:lnTo>
                  <a:pt x="0" y="0"/>
                </a:lnTo>
                <a:close/>
              </a:path>
            </a:pathLst>
          </a:custGeom>
          <a:blipFill>
            <a:blip r:embed="rId12"/>
            <a:stretch>
              <a:fillRect/>
            </a:stretch>
          </a:blipFill>
        </p:spPr>
        <p:txBody>
          <a:bodyPr/>
          <a:lstStyle/>
          <a:p>
            <a:endParaRPr lang="en-US"/>
          </a:p>
        </p:txBody>
      </p:sp>
      <p:sp>
        <p:nvSpPr>
          <p:cNvPr id="31" name="TextBox 31"/>
          <p:cNvSpPr txBox="1"/>
          <p:nvPr/>
        </p:nvSpPr>
        <p:spPr>
          <a:xfrm rot="-5400000">
            <a:off x="-3691362" y="4433859"/>
            <a:ext cx="9344809" cy="1419281"/>
          </a:xfrm>
          <a:prstGeom prst="rect">
            <a:avLst/>
          </a:prstGeom>
        </p:spPr>
        <p:txBody>
          <a:bodyPr lIns="0" tIns="0" rIns="0" bIns="0" rtlCol="0" anchor="t">
            <a:spAutoFit/>
          </a:bodyPr>
          <a:lstStyle/>
          <a:p>
            <a:pPr marL="0" lvl="0" indent="0" algn="ctr">
              <a:lnSpc>
                <a:spcPts val="10493"/>
              </a:lnSpc>
              <a:spcBef>
                <a:spcPct val="0"/>
              </a:spcBef>
            </a:pPr>
            <a:r>
              <a:rPr lang="en-US" sz="7495" spc="974">
                <a:solidFill>
                  <a:srgbClr val="FEFAE0"/>
                </a:solidFill>
                <a:latin typeface="Kollektif Bold"/>
              </a:rPr>
              <a:t>TEAM MEMBERS</a:t>
            </a:r>
          </a:p>
        </p:txBody>
      </p:sp>
      <p:sp>
        <p:nvSpPr>
          <p:cNvPr id="32" name="TextBox 32"/>
          <p:cNvSpPr txBox="1"/>
          <p:nvPr/>
        </p:nvSpPr>
        <p:spPr>
          <a:xfrm>
            <a:off x="11311474" y="1021134"/>
            <a:ext cx="5249467" cy="7655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Phung Huy Quang</a:t>
            </a:r>
          </a:p>
        </p:txBody>
      </p:sp>
      <p:sp>
        <p:nvSpPr>
          <p:cNvPr id="33" name="TextBox 33"/>
          <p:cNvSpPr txBox="1"/>
          <p:nvPr/>
        </p:nvSpPr>
        <p:spPr>
          <a:xfrm>
            <a:off x="11311474" y="1717310"/>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Italics"/>
              </a:rPr>
              <a:t>ITITWE22145</a:t>
            </a:r>
          </a:p>
        </p:txBody>
      </p:sp>
      <p:sp>
        <p:nvSpPr>
          <p:cNvPr id="34" name="TextBox 34"/>
          <p:cNvSpPr txBox="1"/>
          <p:nvPr/>
        </p:nvSpPr>
        <p:spPr>
          <a:xfrm>
            <a:off x="11359978" y="4216362"/>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Italics"/>
              </a:rPr>
              <a:t>ITITSB22029</a:t>
            </a:r>
          </a:p>
        </p:txBody>
      </p:sp>
      <p:sp>
        <p:nvSpPr>
          <p:cNvPr id="35" name="TextBox 35"/>
          <p:cNvSpPr txBox="1"/>
          <p:nvPr/>
        </p:nvSpPr>
        <p:spPr>
          <a:xfrm>
            <a:off x="11311474" y="8703468"/>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Italics"/>
              </a:rPr>
              <a:t>ITITWE22140</a:t>
            </a:r>
          </a:p>
        </p:txBody>
      </p:sp>
      <p:sp>
        <p:nvSpPr>
          <p:cNvPr id="36" name="TextBox 36"/>
          <p:cNvSpPr txBox="1"/>
          <p:nvPr/>
        </p:nvSpPr>
        <p:spPr>
          <a:xfrm>
            <a:off x="11359978" y="3440544"/>
            <a:ext cx="5249467" cy="7655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Do Minh Duy</a:t>
            </a:r>
          </a:p>
        </p:txBody>
      </p:sp>
      <p:sp>
        <p:nvSpPr>
          <p:cNvPr id="37" name="TextBox 37"/>
          <p:cNvSpPr txBox="1"/>
          <p:nvPr/>
        </p:nvSpPr>
        <p:spPr>
          <a:xfrm>
            <a:off x="11311474" y="7927649"/>
            <a:ext cx="5249467" cy="7655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Luong An Khang </a:t>
            </a:r>
          </a:p>
        </p:txBody>
      </p:sp>
      <p:sp>
        <p:nvSpPr>
          <p:cNvPr id="38" name="TextBox 38"/>
          <p:cNvSpPr txBox="1"/>
          <p:nvPr/>
        </p:nvSpPr>
        <p:spPr>
          <a:xfrm>
            <a:off x="11359978" y="5720263"/>
            <a:ext cx="5249467" cy="765565"/>
          </a:xfrm>
          <a:prstGeom prst="rect">
            <a:avLst/>
          </a:prstGeom>
        </p:spPr>
        <p:txBody>
          <a:bodyPr lIns="0" tIns="0" rIns="0" bIns="0" rtlCol="0" anchor="t">
            <a:spAutoFit/>
          </a:bodyPr>
          <a:lstStyle/>
          <a:p>
            <a:pPr marL="0" lvl="0" indent="0" algn="l">
              <a:lnSpc>
                <a:spcPts val="5694"/>
              </a:lnSpc>
              <a:spcBef>
                <a:spcPct val="0"/>
              </a:spcBef>
            </a:pPr>
            <a:r>
              <a:rPr lang="en-US" sz="4067">
                <a:solidFill>
                  <a:srgbClr val="000000"/>
                </a:solidFill>
                <a:latin typeface="Kollektif"/>
              </a:rPr>
              <a:t>Phan Minh An </a:t>
            </a:r>
          </a:p>
        </p:txBody>
      </p:sp>
      <p:sp>
        <p:nvSpPr>
          <p:cNvPr id="39" name="TextBox 39"/>
          <p:cNvSpPr txBox="1"/>
          <p:nvPr/>
        </p:nvSpPr>
        <p:spPr>
          <a:xfrm>
            <a:off x="11359978" y="6416440"/>
            <a:ext cx="5249467" cy="699753"/>
          </a:xfrm>
          <a:prstGeom prst="rect">
            <a:avLst/>
          </a:prstGeom>
        </p:spPr>
        <p:txBody>
          <a:bodyPr lIns="0" tIns="0" rIns="0" bIns="0" rtlCol="0" anchor="t">
            <a:spAutoFit/>
          </a:bodyPr>
          <a:lstStyle/>
          <a:p>
            <a:pPr marL="0" lvl="0" indent="0" algn="l">
              <a:lnSpc>
                <a:spcPts val="5274"/>
              </a:lnSpc>
              <a:spcBef>
                <a:spcPct val="0"/>
              </a:spcBef>
            </a:pPr>
            <a:r>
              <a:rPr lang="en-US" sz="3767" spc="346">
                <a:solidFill>
                  <a:srgbClr val="000000"/>
                </a:solidFill>
                <a:latin typeface="Futura Italics"/>
              </a:rPr>
              <a:t>ITITSB22028</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2381604" y="4837730"/>
            <a:ext cx="4242524" cy="42425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29082" y="-761528"/>
            <a:ext cx="11810057" cy="118100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900539" y="7328675"/>
            <a:ext cx="3045740" cy="304574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01618" y="7629754"/>
            <a:ext cx="2443581" cy="24435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62642" y="2250672"/>
            <a:ext cx="13501334" cy="6290251"/>
          </a:xfrm>
          <a:prstGeom prst="rect">
            <a:avLst/>
          </a:prstGeom>
        </p:spPr>
        <p:txBody>
          <a:bodyPr lIns="0" tIns="0" rIns="0" bIns="0" rtlCol="0" anchor="t">
            <a:spAutoFit/>
          </a:bodyPr>
          <a:lstStyle/>
          <a:p>
            <a:pPr marL="0" lvl="0" indent="0" algn="ctr">
              <a:lnSpc>
                <a:spcPts val="22808"/>
              </a:lnSpc>
            </a:pPr>
            <a:r>
              <a:rPr lang="en-US" sz="21516">
                <a:solidFill>
                  <a:srgbClr val="FEFAE0"/>
                </a:solidFill>
                <a:latin typeface="Kollektif Bold"/>
              </a:rPr>
              <a:t>THANK YOU</a:t>
            </a:r>
          </a:p>
        </p:txBody>
      </p:sp>
      <p:grpSp>
        <p:nvGrpSpPr>
          <p:cNvPr id="15" name="Group 15"/>
          <p:cNvGrpSpPr/>
          <p:nvPr/>
        </p:nvGrpSpPr>
        <p:grpSpPr>
          <a:xfrm>
            <a:off x="13152443" y="789657"/>
            <a:ext cx="1784738" cy="178473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91277" y="2119199"/>
            <a:ext cx="1371365" cy="137136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6211891" y="5827219"/>
            <a:ext cx="8919562" cy="8919562"/>
          </a:xfrm>
          <a:custGeom>
            <a:avLst/>
            <a:gdLst/>
            <a:ahLst/>
            <a:cxnLst/>
            <a:rect l="l" t="t" r="r" b="b"/>
            <a:pathLst>
              <a:path w="8919562" h="8919562">
                <a:moveTo>
                  <a:pt x="0" y="0"/>
                </a:moveTo>
                <a:lnTo>
                  <a:pt x="8919562" y="0"/>
                </a:lnTo>
                <a:lnTo>
                  <a:pt x="8919562"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a:off x="15482231" y="652106"/>
            <a:ext cx="1777069" cy="1777069"/>
          </a:xfrm>
          <a:custGeom>
            <a:avLst/>
            <a:gdLst/>
            <a:ahLst/>
            <a:cxnLst/>
            <a:rect l="l" t="t" r="r" b="b"/>
            <a:pathLst>
              <a:path w="1777069" h="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1359826" y="5457710"/>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359826" y="69153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7259300" y="835902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327418" y="-514350"/>
            <a:ext cx="3151619" cy="11243186"/>
            <a:chOff x="0" y="0"/>
            <a:chExt cx="830056" cy="2961168"/>
          </a:xfrm>
        </p:grpSpPr>
        <p:sp>
          <p:nvSpPr>
            <p:cNvPr id="3" name="Freeform 3"/>
            <p:cNvSpPr/>
            <p:nvPr/>
          </p:nvSpPr>
          <p:spPr>
            <a:xfrm>
              <a:off x="0" y="0"/>
              <a:ext cx="830056" cy="2961168"/>
            </a:xfrm>
            <a:custGeom>
              <a:avLst/>
              <a:gdLst/>
              <a:ahLst/>
              <a:cxnLst/>
              <a:rect l="l" t="t" r="r" b="b"/>
              <a:pathLst>
                <a:path w="830056" h="2961168">
                  <a:moveTo>
                    <a:pt x="0" y="0"/>
                  </a:moveTo>
                  <a:lnTo>
                    <a:pt x="830056" y="0"/>
                  </a:lnTo>
                  <a:lnTo>
                    <a:pt x="830056" y="2961168"/>
                  </a:lnTo>
                  <a:lnTo>
                    <a:pt x="0" y="2961168"/>
                  </a:lnTo>
                  <a:close/>
                </a:path>
              </a:pathLst>
            </a:custGeom>
            <a:solidFill>
              <a:srgbClr val="5F6F52"/>
            </a:solidFill>
          </p:spPr>
          <p:txBody>
            <a:bodyPr/>
            <a:lstStyle/>
            <a:p>
              <a:endParaRPr lang="en-US"/>
            </a:p>
          </p:txBody>
        </p:sp>
        <p:sp>
          <p:nvSpPr>
            <p:cNvPr id="4" name="TextBox 4"/>
            <p:cNvSpPr txBox="1"/>
            <p:nvPr/>
          </p:nvSpPr>
          <p:spPr>
            <a:xfrm>
              <a:off x="0" y="-38100"/>
              <a:ext cx="830056" cy="299926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931910" y="-2958386"/>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3936207" y="6147029"/>
            <a:ext cx="6524742" cy="6524742"/>
          </a:xfrm>
          <a:custGeom>
            <a:avLst/>
            <a:gdLst/>
            <a:ahLst/>
            <a:cxnLst/>
            <a:rect l="l" t="t" r="r" b="b"/>
            <a:pathLst>
              <a:path w="6524742" h="6524742">
                <a:moveTo>
                  <a:pt x="0" y="0"/>
                </a:moveTo>
                <a:lnTo>
                  <a:pt x="6524742" y="0"/>
                </a:lnTo>
                <a:lnTo>
                  <a:pt x="6524742"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3112379" y="1760597"/>
            <a:ext cx="7105432" cy="1545516"/>
            <a:chOff x="0" y="0"/>
            <a:chExt cx="2150138" cy="467681"/>
          </a:xfrm>
        </p:grpSpPr>
        <p:sp>
          <p:nvSpPr>
            <p:cNvPr id="8" name="Freeform 8"/>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9" name="TextBox 9"/>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rot="-5400000">
            <a:off x="-3691329" y="4433826"/>
            <a:ext cx="9344809" cy="1419347"/>
          </a:xfrm>
          <a:prstGeom prst="rect">
            <a:avLst/>
          </a:prstGeom>
        </p:spPr>
        <p:txBody>
          <a:bodyPr lIns="0" tIns="0" rIns="0" bIns="0" rtlCol="0" anchor="t">
            <a:spAutoFit/>
          </a:bodyPr>
          <a:lstStyle/>
          <a:p>
            <a:pPr marL="0" lvl="0" indent="0" algn="ctr">
              <a:lnSpc>
                <a:spcPts val="10493"/>
              </a:lnSpc>
              <a:spcBef>
                <a:spcPct val="0"/>
              </a:spcBef>
            </a:pPr>
            <a:r>
              <a:rPr lang="en-US" sz="7495" spc="974">
                <a:solidFill>
                  <a:srgbClr val="FEFAE0"/>
                </a:solidFill>
                <a:latin typeface="Kollektif Bold"/>
              </a:rPr>
              <a:t>CONTENT</a:t>
            </a:r>
          </a:p>
        </p:txBody>
      </p:sp>
      <p:sp>
        <p:nvSpPr>
          <p:cNvPr id="13" name="TextBox 13"/>
          <p:cNvSpPr txBox="1"/>
          <p:nvPr/>
        </p:nvSpPr>
        <p:spPr>
          <a:xfrm>
            <a:off x="3932118" y="1875022"/>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1.</a:t>
            </a:r>
          </a:p>
        </p:txBody>
      </p:sp>
      <p:sp>
        <p:nvSpPr>
          <p:cNvPr id="14" name="TextBox 14"/>
          <p:cNvSpPr txBox="1"/>
          <p:nvPr/>
        </p:nvSpPr>
        <p:spPr>
          <a:xfrm>
            <a:off x="3932118" y="2489316"/>
            <a:ext cx="4568915"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Introduction</a:t>
            </a:r>
          </a:p>
        </p:txBody>
      </p:sp>
      <p:grpSp>
        <p:nvGrpSpPr>
          <p:cNvPr id="15" name="Group 15"/>
          <p:cNvGrpSpPr/>
          <p:nvPr/>
        </p:nvGrpSpPr>
        <p:grpSpPr>
          <a:xfrm>
            <a:off x="10742402" y="1760597"/>
            <a:ext cx="7105432" cy="1545516"/>
            <a:chOff x="0" y="0"/>
            <a:chExt cx="2150138" cy="467681"/>
          </a:xfrm>
        </p:grpSpPr>
        <p:sp>
          <p:nvSpPr>
            <p:cNvPr id="16" name="Freeform 1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17" name="TextBox 1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561552" y="1799634"/>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2.</a:t>
            </a:r>
          </a:p>
        </p:txBody>
      </p:sp>
      <p:sp>
        <p:nvSpPr>
          <p:cNvPr id="19" name="TextBox 19"/>
          <p:cNvSpPr txBox="1"/>
          <p:nvPr/>
        </p:nvSpPr>
        <p:spPr>
          <a:xfrm>
            <a:off x="11561552" y="2408026"/>
            <a:ext cx="4568915"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Gameplay</a:t>
            </a:r>
          </a:p>
        </p:txBody>
      </p:sp>
      <p:grpSp>
        <p:nvGrpSpPr>
          <p:cNvPr id="20" name="Group 20"/>
          <p:cNvGrpSpPr/>
          <p:nvPr/>
        </p:nvGrpSpPr>
        <p:grpSpPr>
          <a:xfrm>
            <a:off x="3112379" y="4601513"/>
            <a:ext cx="7105432" cy="1545516"/>
            <a:chOff x="0" y="0"/>
            <a:chExt cx="2150138" cy="467681"/>
          </a:xfrm>
        </p:grpSpPr>
        <p:sp>
          <p:nvSpPr>
            <p:cNvPr id="21" name="Freeform 21"/>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22" name="TextBox 2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931910" y="4700931"/>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3.</a:t>
            </a:r>
          </a:p>
        </p:txBody>
      </p:sp>
      <p:sp>
        <p:nvSpPr>
          <p:cNvPr id="24" name="TextBox 24"/>
          <p:cNvSpPr txBox="1"/>
          <p:nvPr/>
        </p:nvSpPr>
        <p:spPr>
          <a:xfrm>
            <a:off x="3816209" y="5315224"/>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Demo</a:t>
            </a:r>
          </a:p>
        </p:txBody>
      </p:sp>
      <p:grpSp>
        <p:nvGrpSpPr>
          <p:cNvPr id="25" name="Group 25"/>
          <p:cNvGrpSpPr/>
          <p:nvPr/>
        </p:nvGrpSpPr>
        <p:grpSpPr>
          <a:xfrm>
            <a:off x="10742402" y="4601513"/>
            <a:ext cx="7105432" cy="1545516"/>
            <a:chOff x="0" y="0"/>
            <a:chExt cx="2150138" cy="467681"/>
          </a:xfrm>
        </p:grpSpPr>
        <p:sp>
          <p:nvSpPr>
            <p:cNvPr id="26" name="Freeform 2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27" name="TextBox 2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1561933" y="4700931"/>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4</a:t>
            </a:r>
          </a:p>
        </p:txBody>
      </p:sp>
      <p:sp>
        <p:nvSpPr>
          <p:cNvPr id="29" name="TextBox 29"/>
          <p:cNvSpPr txBox="1"/>
          <p:nvPr/>
        </p:nvSpPr>
        <p:spPr>
          <a:xfrm>
            <a:off x="11446232" y="5315224"/>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Software requirement</a:t>
            </a:r>
          </a:p>
        </p:txBody>
      </p:sp>
      <p:grpSp>
        <p:nvGrpSpPr>
          <p:cNvPr id="30" name="Group 30"/>
          <p:cNvGrpSpPr/>
          <p:nvPr/>
        </p:nvGrpSpPr>
        <p:grpSpPr>
          <a:xfrm>
            <a:off x="3112379" y="7442429"/>
            <a:ext cx="7105432" cy="1545516"/>
            <a:chOff x="0" y="0"/>
            <a:chExt cx="2150138" cy="467681"/>
          </a:xfrm>
        </p:grpSpPr>
        <p:sp>
          <p:nvSpPr>
            <p:cNvPr id="31" name="Freeform 31"/>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32" name="TextBox 32"/>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3931910" y="7541847"/>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5.</a:t>
            </a:r>
          </a:p>
        </p:txBody>
      </p:sp>
      <p:sp>
        <p:nvSpPr>
          <p:cNvPr id="34" name="TextBox 34"/>
          <p:cNvSpPr txBox="1"/>
          <p:nvPr/>
        </p:nvSpPr>
        <p:spPr>
          <a:xfrm>
            <a:off x="3816209" y="8156140"/>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UML/Class Diagram</a:t>
            </a:r>
          </a:p>
        </p:txBody>
      </p:sp>
      <p:grpSp>
        <p:nvGrpSpPr>
          <p:cNvPr id="35" name="Group 35"/>
          <p:cNvGrpSpPr/>
          <p:nvPr/>
        </p:nvGrpSpPr>
        <p:grpSpPr>
          <a:xfrm>
            <a:off x="10742402" y="7442429"/>
            <a:ext cx="7105432" cy="1545516"/>
            <a:chOff x="0" y="0"/>
            <a:chExt cx="2150138" cy="467681"/>
          </a:xfrm>
        </p:grpSpPr>
        <p:sp>
          <p:nvSpPr>
            <p:cNvPr id="36" name="Freeform 36"/>
            <p:cNvSpPr/>
            <p:nvPr/>
          </p:nvSpPr>
          <p:spPr>
            <a:xfrm>
              <a:off x="0" y="0"/>
              <a:ext cx="2150138" cy="467681"/>
            </a:xfrm>
            <a:custGeom>
              <a:avLst/>
              <a:gdLst/>
              <a:ahLst/>
              <a:cxnLst/>
              <a:rect l="l" t="t" r="r" b="b"/>
              <a:pathLst>
                <a:path w="2150138" h="467681">
                  <a:moveTo>
                    <a:pt x="108958" y="0"/>
                  </a:moveTo>
                  <a:lnTo>
                    <a:pt x="2041180" y="0"/>
                  </a:lnTo>
                  <a:cubicBezTo>
                    <a:pt x="2070077" y="0"/>
                    <a:pt x="2097791" y="11479"/>
                    <a:pt x="2118225" y="31913"/>
                  </a:cubicBezTo>
                  <a:cubicBezTo>
                    <a:pt x="2138658" y="52347"/>
                    <a:pt x="2150138" y="80060"/>
                    <a:pt x="2150138" y="108958"/>
                  </a:cubicBezTo>
                  <a:lnTo>
                    <a:pt x="2150138" y="358723"/>
                  </a:lnTo>
                  <a:cubicBezTo>
                    <a:pt x="2150138" y="387620"/>
                    <a:pt x="2138658" y="415334"/>
                    <a:pt x="2118225" y="435768"/>
                  </a:cubicBezTo>
                  <a:cubicBezTo>
                    <a:pt x="2097791" y="456201"/>
                    <a:pt x="2070077" y="467681"/>
                    <a:pt x="2041180" y="467681"/>
                  </a:cubicBezTo>
                  <a:lnTo>
                    <a:pt x="108958" y="467681"/>
                  </a:lnTo>
                  <a:cubicBezTo>
                    <a:pt x="80060" y="467681"/>
                    <a:pt x="52347" y="456201"/>
                    <a:pt x="31913" y="435768"/>
                  </a:cubicBezTo>
                  <a:cubicBezTo>
                    <a:pt x="11479" y="415334"/>
                    <a:pt x="0" y="387620"/>
                    <a:pt x="0" y="358723"/>
                  </a:cubicBezTo>
                  <a:lnTo>
                    <a:pt x="0" y="108958"/>
                  </a:lnTo>
                  <a:cubicBezTo>
                    <a:pt x="0" y="80060"/>
                    <a:pt x="11479" y="52347"/>
                    <a:pt x="31913" y="31913"/>
                  </a:cubicBezTo>
                  <a:cubicBezTo>
                    <a:pt x="52347" y="11479"/>
                    <a:pt x="80060" y="0"/>
                    <a:pt x="108958" y="0"/>
                  </a:cubicBezTo>
                  <a:close/>
                </a:path>
              </a:pathLst>
            </a:custGeom>
            <a:solidFill>
              <a:srgbClr val="B99470"/>
            </a:solidFill>
          </p:spPr>
          <p:txBody>
            <a:bodyPr/>
            <a:lstStyle/>
            <a:p>
              <a:endParaRPr lang="en-US"/>
            </a:p>
          </p:txBody>
        </p:sp>
        <p:sp>
          <p:nvSpPr>
            <p:cNvPr id="37" name="TextBox 37"/>
            <p:cNvSpPr txBox="1"/>
            <p:nvPr/>
          </p:nvSpPr>
          <p:spPr>
            <a:xfrm>
              <a:off x="0" y="-38100"/>
              <a:ext cx="2150138" cy="505781"/>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1561933" y="7541847"/>
            <a:ext cx="4568915" cy="757168"/>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0000"/>
                </a:solidFill>
                <a:latin typeface="Kollektif"/>
              </a:rPr>
              <a:t>6.</a:t>
            </a:r>
          </a:p>
        </p:txBody>
      </p:sp>
      <p:sp>
        <p:nvSpPr>
          <p:cNvPr id="39" name="TextBox 39"/>
          <p:cNvSpPr txBox="1"/>
          <p:nvPr/>
        </p:nvSpPr>
        <p:spPr>
          <a:xfrm>
            <a:off x="11446232" y="8156140"/>
            <a:ext cx="6640443" cy="697125"/>
          </a:xfrm>
          <a:prstGeom prst="rect">
            <a:avLst/>
          </a:prstGeom>
        </p:spPr>
        <p:txBody>
          <a:bodyPr lIns="0" tIns="0" rIns="0" bIns="0" rtlCol="0" anchor="t">
            <a:spAutoFit/>
          </a:bodyPr>
          <a:lstStyle/>
          <a:p>
            <a:pPr marL="0" lvl="0" indent="0" algn="l">
              <a:lnSpc>
                <a:spcPts val="5150"/>
              </a:lnSpc>
              <a:spcBef>
                <a:spcPct val="0"/>
              </a:spcBef>
            </a:pPr>
            <a:r>
              <a:rPr lang="en-US" sz="3679" spc="338">
                <a:solidFill>
                  <a:srgbClr val="000000"/>
                </a:solidFill>
                <a:latin typeface="Futura Italics"/>
              </a:rPr>
              <a:t>Conclusion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735635" y="2292929"/>
            <a:ext cx="17189110" cy="8455699"/>
            <a:chOff x="0" y="0"/>
            <a:chExt cx="2663043" cy="1310009"/>
          </a:xfrm>
        </p:grpSpPr>
        <p:sp>
          <p:nvSpPr>
            <p:cNvPr id="3" name="Freeform 3"/>
            <p:cNvSpPr/>
            <p:nvPr/>
          </p:nvSpPr>
          <p:spPr>
            <a:xfrm>
              <a:off x="0" y="0"/>
              <a:ext cx="2663043" cy="1310009"/>
            </a:xfrm>
            <a:custGeom>
              <a:avLst/>
              <a:gdLst/>
              <a:ahLst/>
              <a:cxnLst/>
              <a:rect l="l" t="t" r="r" b="b"/>
              <a:pathLst>
                <a:path w="2663043" h="1310009">
                  <a:moveTo>
                    <a:pt x="0" y="0"/>
                  </a:moveTo>
                  <a:lnTo>
                    <a:pt x="2663043" y="0"/>
                  </a:lnTo>
                  <a:lnTo>
                    <a:pt x="2663043" y="1310009"/>
                  </a:lnTo>
                  <a:lnTo>
                    <a:pt x="0" y="1310009"/>
                  </a:lnTo>
                  <a:close/>
                </a:path>
              </a:pathLst>
            </a:custGeom>
            <a:blipFill>
              <a:blip r:embed="rId2"/>
              <a:stretch>
                <a:fillRect b="-45203"/>
              </a:stretch>
            </a:blipFill>
          </p:spPr>
          <p:txBody>
            <a:bodyPr/>
            <a:lstStyle/>
            <a:p>
              <a:endParaRPr lang="en-US"/>
            </a:p>
          </p:txBody>
        </p:sp>
      </p:grpSp>
      <p:sp>
        <p:nvSpPr>
          <p:cNvPr id="4" name="Freeform 4"/>
          <p:cNvSpPr/>
          <p:nvPr/>
        </p:nvSpPr>
        <p:spPr>
          <a:xfrm>
            <a:off x="13242282" y="5895371"/>
            <a:ext cx="10701563" cy="10701563"/>
          </a:xfrm>
          <a:custGeom>
            <a:avLst/>
            <a:gdLst/>
            <a:ahLst/>
            <a:cxnLst/>
            <a:rect l="l" t="t" r="r" b="b"/>
            <a:pathLst>
              <a:path w="10701563" h="10701563">
                <a:moveTo>
                  <a:pt x="0" y="0"/>
                </a:moveTo>
                <a:lnTo>
                  <a:pt x="10701563" y="0"/>
                </a:lnTo>
                <a:lnTo>
                  <a:pt x="10701563" y="10701563"/>
                </a:lnTo>
                <a:lnTo>
                  <a:pt x="0" y="1070156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94061" y="4963462"/>
            <a:ext cx="13536342" cy="5837888"/>
            <a:chOff x="0" y="0"/>
            <a:chExt cx="3565127" cy="1537551"/>
          </a:xfrm>
        </p:grpSpPr>
        <p:sp>
          <p:nvSpPr>
            <p:cNvPr id="6" name="Freeform 6"/>
            <p:cNvSpPr/>
            <p:nvPr/>
          </p:nvSpPr>
          <p:spPr>
            <a:xfrm>
              <a:off x="0" y="0"/>
              <a:ext cx="3565127" cy="1537551"/>
            </a:xfrm>
            <a:custGeom>
              <a:avLst/>
              <a:gdLst/>
              <a:ahLst/>
              <a:cxnLst/>
              <a:rect l="l" t="t" r="r" b="b"/>
              <a:pathLst>
                <a:path w="3565127" h="1537551">
                  <a:moveTo>
                    <a:pt x="0" y="0"/>
                  </a:moveTo>
                  <a:lnTo>
                    <a:pt x="3565127" y="0"/>
                  </a:lnTo>
                  <a:lnTo>
                    <a:pt x="3565127" y="1537551"/>
                  </a:lnTo>
                  <a:lnTo>
                    <a:pt x="0" y="1537551"/>
                  </a:lnTo>
                  <a:close/>
                </a:path>
              </a:pathLst>
            </a:custGeom>
            <a:solidFill>
              <a:srgbClr val="B1C381"/>
            </a:solidFill>
          </p:spPr>
          <p:txBody>
            <a:bodyPr/>
            <a:lstStyle/>
            <a:p>
              <a:endParaRPr lang="en-US"/>
            </a:p>
          </p:txBody>
        </p:sp>
        <p:sp>
          <p:nvSpPr>
            <p:cNvPr id="7" name="TextBox 7"/>
            <p:cNvSpPr txBox="1"/>
            <p:nvPr/>
          </p:nvSpPr>
          <p:spPr>
            <a:xfrm>
              <a:off x="0" y="-38100"/>
              <a:ext cx="3565127" cy="157565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14261" y="278978"/>
            <a:ext cx="10712812" cy="1588079"/>
          </a:xfrm>
          <a:prstGeom prst="rect">
            <a:avLst/>
          </a:prstGeom>
        </p:spPr>
        <p:txBody>
          <a:bodyPr lIns="0" tIns="0" rIns="0" bIns="0" rtlCol="0" anchor="t">
            <a:spAutoFit/>
          </a:bodyPr>
          <a:lstStyle/>
          <a:p>
            <a:pPr marL="0" lvl="0" indent="0" algn="l">
              <a:lnSpc>
                <a:spcPts val="11687"/>
              </a:lnSpc>
              <a:spcBef>
                <a:spcPct val="0"/>
              </a:spcBef>
            </a:pPr>
            <a:r>
              <a:rPr lang="en-US" sz="8347" spc="1252">
                <a:solidFill>
                  <a:srgbClr val="5F6F52"/>
                </a:solidFill>
                <a:latin typeface="Kollektif Bold"/>
              </a:rPr>
              <a:t>INTRODUCTION</a:t>
            </a:r>
          </a:p>
        </p:txBody>
      </p:sp>
      <p:sp>
        <p:nvSpPr>
          <p:cNvPr id="9" name="Freeform 9"/>
          <p:cNvSpPr/>
          <p:nvPr/>
        </p:nvSpPr>
        <p:spPr>
          <a:xfrm>
            <a:off x="11564845" y="-4603289"/>
            <a:ext cx="6524742" cy="6524742"/>
          </a:xfrm>
          <a:custGeom>
            <a:avLst/>
            <a:gdLst/>
            <a:ahLst/>
            <a:cxnLst/>
            <a:rect l="l" t="t" r="r" b="b"/>
            <a:pathLst>
              <a:path w="6524742" h="6524742">
                <a:moveTo>
                  <a:pt x="0" y="0"/>
                </a:moveTo>
                <a:lnTo>
                  <a:pt x="6524743" y="0"/>
                </a:lnTo>
                <a:lnTo>
                  <a:pt x="6524743" y="6524743"/>
                </a:lnTo>
                <a:lnTo>
                  <a:pt x="0" y="652474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0" name="Group 10"/>
          <p:cNvGrpSpPr/>
          <p:nvPr/>
        </p:nvGrpSpPr>
        <p:grpSpPr>
          <a:xfrm>
            <a:off x="12489309" y="9242683"/>
            <a:ext cx="1505945" cy="150594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393528" y="3918230"/>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6"/>
          <p:cNvSpPr txBox="1"/>
          <p:nvPr/>
        </p:nvSpPr>
        <p:spPr>
          <a:xfrm>
            <a:off x="654617" y="5151775"/>
            <a:ext cx="11372455" cy="4995265"/>
          </a:xfrm>
          <a:prstGeom prst="rect">
            <a:avLst/>
          </a:prstGeom>
        </p:spPr>
        <p:txBody>
          <a:bodyPr lIns="0" tIns="0" rIns="0" bIns="0" rtlCol="0" anchor="t">
            <a:spAutoFit/>
          </a:bodyPr>
          <a:lstStyle/>
          <a:p>
            <a:pPr algn="just">
              <a:lnSpc>
                <a:spcPts val="3970"/>
              </a:lnSpc>
            </a:pPr>
            <a:r>
              <a:rPr lang="en-US" sz="2836">
                <a:solidFill>
                  <a:srgbClr val="000000"/>
                </a:solidFill>
                <a:latin typeface="Futura"/>
              </a:rPr>
              <a:t>In our game, we implemented a simplified version of the "Plants vs. Zombie" game by applying OOP principles such as encapsulation, inheritance, and polymorphism to ensure the code is modular and maintainable. Besides, we also create an engaging and interactive game experience. </a:t>
            </a:r>
          </a:p>
          <a:p>
            <a:pPr algn="just">
              <a:lnSpc>
                <a:spcPts val="3970"/>
              </a:lnSpc>
            </a:pPr>
            <a:endParaRPr lang="en-US" sz="2836">
              <a:solidFill>
                <a:srgbClr val="000000"/>
              </a:solidFill>
              <a:latin typeface="Futura"/>
            </a:endParaRPr>
          </a:p>
          <a:p>
            <a:pPr algn="just">
              <a:lnSpc>
                <a:spcPts val="3970"/>
              </a:lnSpc>
            </a:pPr>
            <a:r>
              <a:rPr lang="en-US" sz="2836">
                <a:solidFill>
                  <a:srgbClr val="000000"/>
                </a:solidFill>
                <a:latin typeface="Futura"/>
              </a:rPr>
              <a:t>We added some features in the game: </a:t>
            </a:r>
          </a:p>
          <a:p>
            <a:pPr algn="just">
              <a:lnSpc>
                <a:spcPts val="3970"/>
              </a:lnSpc>
            </a:pPr>
            <a:r>
              <a:rPr lang="en-US" sz="2836">
                <a:solidFill>
                  <a:srgbClr val="000000"/>
                </a:solidFill>
                <a:latin typeface="Futura"/>
              </a:rPr>
              <a:t>- Skip the starting levels for faster accessibility. </a:t>
            </a:r>
          </a:p>
          <a:p>
            <a:pPr algn="just">
              <a:lnSpc>
                <a:spcPts val="3970"/>
              </a:lnSpc>
            </a:pPr>
            <a:r>
              <a:rPr lang="en-US" sz="2836">
                <a:solidFill>
                  <a:srgbClr val="000000"/>
                </a:solidFill>
                <a:latin typeface="Futura"/>
              </a:rPr>
              <a:t>- Remove the lawn mowers (harder gameplay). </a:t>
            </a:r>
          </a:p>
          <a:p>
            <a:pPr algn="just">
              <a:lnSpc>
                <a:spcPts val="3970"/>
              </a:lnSpc>
            </a:pPr>
            <a:r>
              <a:rPr lang="en-US" sz="2836">
                <a:solidFill>
                  <a:srgbClr val="000000"/>
                </a:solidFill>
                <a:latin typeface="Futura"/>
              </a:rPr>
              <a:t>- Add new zombie: “Brickhead”.</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989633" y="-792358"/>
            <a:ext cx="4036665" cy="40366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220572" y="6554881"/>
            <a:ext cx="11758333" cy="11758333"/>
          </a:xfrm>
          <a:custGeom>
            <a:avLst/>
            <a:gdLst/>
            <a:ahLst/>
            <a:cxnLst/>
            <a:rect l="l" t="t" r="r" b="b"/>
            <a:pathLst>
              <a:path w="11758333" h="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877204" y="384518"/>
            <a:ext cx="16899978" cy="9517965"/>
            <a:chOff x="0" y="0"/>
            <a:chExt cx="2263839" cy="1274980"/>
          </a:xfrm>
        </p:grpSpPr>
        <p:sp>
          <p:nvSpPr>
            <p:cNvPr id="7" name="Freeform 7"/>
            <p:cNvSpPr/>
            <p:nvPr/>
          </p:nvSpPr>
          <p:spPr>
            <a:xfrm>
              <a:off x="0" y="0"/>
              <a:ext cx="2263839" cy="1274980"/>
            </a:xfrm>
            <a:custGeom>
              <a:avLst/>
              <a:gdLst/>
              <a:ahLst/>
              <a:cxnLst/>
              <a:rect l="l" t="t" r="r" b="b"/>
              <a:pathLst>
                <a:path w="2263839" h="1274980">
                  <a:moveTo>
                    <a:pt x="0" y="0"/>
                  </a:moveTo>
                  <a:lnTo>
                    <a:pt x="2263839" y="0"/>
                  </a:lnTo>
                  <a:lnTo>
                    <a:pt x="2263839" y="1274980"/>
                  </a:lnTo>
                  <a:lnTo>
                    <a:pt x="0" y="1274980"/>
                  </a:lnTo>
                  <a:close/>
                </a:path>
              </a:pathLst>
            </a:custGeom>
            <a:blipFill>
              <a:blip r:embed="rId4"/>
              <a:stretch>
                <a:fillRect l="-61" r="-61"/>
              </a:stretch>
            </a:blipFill>
          </p:spPr>
          <p:txBody>
            <a:bodyPr/>
            <a:lstStyle/>
            <a:p>
              <a:endParaRPr lang="en-US"/>
            </a:p>
          </p:txBody>
        </p:sp>
      </p:grpSp>
      <p:grpSp>
        <p:nvGrpSpPr>
          <p:cNvPr id="8" name="Group 8"/>
          <p:cNvGrpSpPr/>
          <p:nvPr/>
        </p:nvGrpSpPr>
        <p:grpSpPr>
          <a:xfrm>
            <a:off x="1028700" y="8455557"/>
            <a:ext cx="1069105" cy="10691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7614077" y="178669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7614077" y="3244308"/>
            <a:ext cx="1347845" cy="1347845"/>
          </a:xfrm>
          <a:custGeom>
            <a:avLst/>
            <a:gdLst/>
            <a:ahLst/>
            <a:cxnLst/>
            <a:rect l="l" t="t" r="r" b="b"/>
            <a:pathLst>
              <a:path w="1347845" h="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flipV="1">
            <a:off x="16978905" y="8116235"/>
            <a:ext cx="635172" cy="1347845"/>
          </a:xfrm>
          <a:custGeom>
            <a:avLst/>
            <a:gdLst/>
            <a:ahLst/>
            <a:cxnLst/>
            <a:rect l="l" t="t" r="r" b="b"/>
            <a:pathLst>
              <a:path w="635172" h="1347845">
                <a:moveTo>
                  <a:pt x="0" y="1347845"/>
                </a:moveTo>
                <a:lnTo>
                  <a:pt x="635172" y="1347845"/>
                </a:lnTo>
                <a:lnTo>
                  <a:pt x="635172" y="0"/>
                </a:lnTo>
                <a:lnTo>
                  <a:pt x="0" y="0"/>
                </a:lnTo>
                <a:lnTo>
                  <a:pt x="0" y="134784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l="-4" r="-4"/>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14610446" y="8762231"/>
            <a:ext cx="4314927" cy="431492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084613" y="9258300"/>
            <a:ext cx="3461843" cy="34618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5326912">
            <a:off x="4077285" y="578955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1233886" y="3475998"/>
            <a:ext cx="13411264" cy="2276494"/>
          </a:xfrm>
          <a:prstGeom prst="rect">
            <a:avLst/>
          </a:prstGeom>
        </p:spPr>
        <p:txBody>
          <a:bodyPr lIns="0" tIns="0" rIns="0" bIns="0" rtlCol="0" anchor="t">
            <a:spAutoFit/>
          </a:bodyPr>
          <a:lstStyle/>
          <a:p>
            <a:pPr marL="0" lvl="0" indent="0" algn="ctr">
              <a:lnSpc>
                <a:spcPts val="16798"/>
              </a:lnSpc>
              <a:spcBef>
                <a:spcPct val="0"/>
              </a:spcBef>
            </a:pPr>
            <a:r>
              <a:rPr lang="en-US" sz="11999" spc="1799">
                <a:solidFill>
                  <a:srgbClr val="FF66C4"/>
                </a:solidFill>
                <a:latin typeface="Kollektif Bold"/>
              </a:rPr>
              <a:t>DEMO</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AutoShape 2"/>
          <p:cNvSpPr/>
          <p:nvPr/>
        </p:nvSpPr>
        <p:spPr>
          <a:xfrm>
            <a:off x="6704610" y="5050621"/>
            <a:ext cx="3365962" cy="0"/>
          </a:xfrm>
          <a:prstGeom prst="line">
            <a:avLst/>
          </a:prstGeom>
          <a:ln w="57150" cap="flat">
            <a:solidFill>
              <a:srgbClr val="5F6F52"/>
            </a:solidFill>
            <a:prstDash val="solid"/>
            <a:headEnd type="none" w="sm" len="sm"/>
            <a:tailEnd type="none" w="sm" len="sm"/>
          </a:ln>
        </p:spPr>
        <p:txBody>
          <a:bodyPr/>
          <a:lstStyle/>
          <a:p>
            <a:endParaRPr lang="en-US"/>
          </a:p>
        </p:txBody>
      </p:sp>
      <p:sp>
        <p:nvSpPr>
          <p:cNvPr id="3" name="AutoShape 3"/>
          <p:cNvSpPr/>
          <p:nvPr/>
        </p:nvSpPr>
        <p:spPr>
          <a:xfrm flipV="1">
            <a:off x="5982627" y="2068601"/>
            <a:ext cx="2144737" cy="1602797"/>
          </a:xfrm>
          <a:prstGeom prst="line">
            <a:avLst/>
          </a:prstGeom>
          <a:ln w="57150" cap="flat">
            <a:solidFill>
              <a:srgbClr val="5F6F52"/>
            </a:solidFill>
            <a:prstDash val="solid"/>
            <a:headEnd type="none" w="sm" len="sm"/>
            <a:tailEnd type="none" w="sm" len="sm"/>
          </a:ln>
        </p:spPr>
        <p:txBody>
          <a:bodyPr/>
          <a:lstStyle/>
          <a:p>
            <a:endParaRPr lang="en-US"/>
          </a:p>
        </p:txBody>
      </p:sp>
      <p:sp>
        <p:nvSpPr>
          <p:cNvPr id="4" name="AutoShape 4"/>
          <p:cNvSpPr/>
          <p:nvPr/>
        </p:nvSpPr>
        <p:spPr>
          <a:xfrm>
            <a:off x="6704610" y="6116039"/>
            <a:ext cx="1438192" cy="1569833"/>
          </a:xfrm>
          <a:prstGeom prst="line">
            <a:avLst/>
          </a:prstGeom>
          <a:ln w="57150" cap="flat">
            <a:solidFill>
              <a:srgbClr val="5F6F52"/>
            </a:solidFill>
            <a:prstDash val="solid"/>
            <a:headEnd type="none" w="sm" len="sm"/>
            <a:tailEnd type="none" w="sm" len="sm"/>
          </a:ln>
        </p:spPr>
        <p:txBody>
          <a:bodyPr/>
          <a:lstStyle/>
          <a:p>
            <a:endParaRPr lang="en-US"/>
          </a:p>
        </p:txBody>
      </p:sp>
      <p:sp>
        <p:nvSpPr>
          <p:cNvPr id="5" name="Freeform 5"/>
          <p:cNvSpPr/>
          <p:nvPr/>
        </p:nvSpPr>
        <p:spPr>
          <a:xfrm>
            <a:off x="4069857" y="7793821"/>
            <a:ext cx="1912769" cy="1912769"/>
          </a:xfrm>
          <a:custGeom>
            <a:avLst/>
            <a:gdLst/>
            <a:ahLst/>
            <a:cxnLst/>
            <a:rect l="l" t="t" r="r" b="b"/>
            <a:pathLst>
              <a:path w="1912769" h="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5284838" y="-1442795"/>
            <a:ext cx="1912769" cy="1912769"/>
          </a:xfrm>
          <a:custGeom>
            <a:avLst/>
            <a:gdLst/>
            <a:ahLst/>
            <a:cxnLst/>
            <a:rect l="l" t="t" r="r" b="b"/>
            <a:pathLst>
              <a:path w="1912769" h="1912769">
                <a:moveTo>
                  <a:pt x="0" y="0"/>
                </a:moveTo>
                <a:lnTo>
                  <a:pt x="1912769" y="0"/>
                </a:lnTo>
                <a:lnTo>
                  <a:pt x="1912769"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658967" y="-62712"/>
            <a:ext cx="7856575" cy="9237613"/>
            <a:chOff x="0" y="-103303"/>
            <a:chExt cx="812800" cy="955675"/>
          </a:xfrm>
        </p:grpSpPr>
        <p:sp>
          <p:nvSpPr>
            <p:cNvPr id="8" name="Freeform 8"/>
            <p:cNvSpPr/>
            <p:nvPr/>
          </p:nvSpPr>
          <p:spPr>
            <a:xfrm>
              <a:off x="0" y="-600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9" name="TextBox 9"/>
            <p:cNvSpPr txBox="1"/>
            <p:nvPr/>
          </p:nvSpPr>
          <p:spPr>
            <a:xfrm>
              <a:off x="85738" y="-103303"/>
              <a:ext cx="660400" cy="955675"/>
            </a:xfrm>
            <a:prstGeom prst="rect">
              <a:avLst/>
            </a:prstGeom>
          </p:spPr>
          <p:txBody>
            <a:bodyPr lIns="50800" tIns="50800" rIns="50800" bIns="50800" rtlCol="0" anchor="ctr"/>
            <a:lstStyle/>
            <a:p>
              <a:pPr algn="ctr">
                <a:lnSpc>
                  <a:spcPts val="10501"/>
                </a:lnSpc>
              </a:pPr>
              <a:r>
                <a:rPr lang="en-US" sz="7501" b="1" dirty="0">
                  <a:solidFill>
                    <a:srgbClr val="FFFFFF"/>
                  </a:solidFill>
                  <a:latin typeface="Kollektif Bold Italics"/>
                </a:rPr>
                <a:t>Software</a:t>
              </a:r>
            </a:p>
            <a:p>
              <a:pPr algn="ctr">
                <a:lnSpc>
                  <a:spcPts val="10501"/>
                </a:lnSpc>
              </a:pPr>
              <a:r>
                <a:rPr lang="en-US" sz="7501" dirty="0">
                  <a:solidFill>
                    <a:srgbClr val="FFFFFF"/>
                  </a:solidFill>
                  <a:latin typeface="Kollektif Bold Italics"/>
                </a:rPr>
                <a:t>Requirement</a:t>
              </a:r>
            </a:p>
          </p:txBody>
        </p:sp>
      </p:grpSp>
      <p:grpSp>
        <p:nvGrpSpPr>
          <p:cNvPr id="10" name="Group 10"/>
          <p:cNvGrpSpPr/>
          <p:nvPr/>
        </p:nvGrpSpPr>
        <p:grpSpPr>
          <a:xfrm>
            <a:off x="-458676" y="419641"/>
            <a:ext cx="2812387" cy="28123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80664" y="681499"/>
            <a:ext cx="2256363" cy="22563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398438" y="4077332"/>
            <a:ext cx="1980825" cy="198082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674070" y="819268"/>
            <a:ext cx="1980825" cy="198082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674070" y="7277475"/>
            <a:ext cx="1980825" cy="198082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9388913" y="4048757"/>
            <a:ext cx="1858600" cy="185860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664545" y="790693"/>
            <a:ext cx="1858600" cy="185860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7664545" y="7248900"/>
            <a:ext cx="1858600" cy="1858600"/>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8127364" y="1227665"/>
            <a:ext cx="932960" cy="984655"/>
          </a:xfrm>
          <a:custGeom>
            <a:avLst/>
            <a:gdLst/>
            <a:ahLst/>
            <a:cxnLst/>
            <a:rect l="l" t="t" r="r" b="b"/>
            <a:pathLst>
              <a:path w="932960" h="984655">
                <a:moveTo>
                  <a:pt x="0" y="0"/>
                </a:moveTo>
                <a:lnTo>
                  <a:pt x="932961" y="0"/>
                </a:lnTo>
                <a:lnTo>
                  <a:pt x="932961" y="984655"/>
                </a:lnTo>
                <a:lnTo>
                  <a:pt x="0" y="9846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8043689" y="7618103"/>
            <a:ext cx="1100311" cy="1100311"/>
          </a:xfrm>
          <a:custGeom>
            <a:avLst/>
            <a:gdLst/>
            <a:ahLst/>
            <a:cxnLst/>
            <a:rect l="l" t="t" r="r" b="b"/>
            <a:pathLst>
              <a:path w="1100311" h="1100311">
                <a:moveTo>
                  <a:pt x="0" y="0"/>
                </a:moveTo>
                <a:lnTo>
                  <a:pt x="1100311" y="0"/>
                </a:lnTo>
                <a:lnTo>
                  <a:pt x="1100311" y="1100311"/>
                </a:lnTo>
                <a:lnTo>
                  <a:pt x="0" y="1100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Freeform 36"/>
          <p:cNvSpPr/>
          <p:nvPr/>
        </p:nvSpPr>
        <p:spPr>
          <a:xfrm>
            <a:off x="9836711" y="4499564"/>
            <a:ext cx="963004" cy="956985"/>
          </a:xfrm>
          <a:custGeom>
            <a:avLst/>
            <a:gdLst/>
            <a:ahLst/>
            <a:cxnLst/>
            <a:rect l="l" t="t" r="r" b="b"/>
            <a:pathLst>
              <a:path w="963004" h="956985">
                <a:moveTo>
                  <a:pt x="0" y="0"/>
                </a:moveTo>
                <a:lnTo>
                  <a:pt x="963004" y="0"/>
                </a:lnTo>
                <a:lnTo>
                  <a:pt x="963004" y="956986"/>
                </a:lnTo>
                <a:lnTo>
                  <a:pt x="0" y="956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7" name="Freeform 37"/>
          <p:cNvSpPr/>
          <p:nvPr/>
        </p:nvSpPr>
        <p:spPr>
          <a:xfrm>
            <a:off x="15943536" y="7707538"/>
            <a:ext cx="6524742" cy="6524742"/>
          </a:xfrm>
          <a:custGeom>
            <a:avLst/>
            <a:gdLst/>
            <a:ahLst/>
            <a:cxnLst/>
            <a:rect l="l" t="t" r="r" b="b"/>
            <a:pathLst>
              <a:path w="6524742" h="6524742">
                <a:moveTo>
                  <a:pt x="0" y="0"/>
                </a:moveTo>
                <a:lnTo>
                  <a:pt x="6524742" y="0"/>
                </a:lnTo>
                <a:lnTo>
                  <a:pt x="6524742" y="6524742"/>
                </a:lnTo>
                <a:lnTo>
                  <a:pt x="0" y="6524742"/>
                </a:lnTo>
                <a:lnTo>
                  <a:pt x="0" y="0"/>
                </a:lnTo>
                <a:close/>
              </a:path>
            </a:pathLst>
          </a:custGeom>
          <a:blipFill>
            <a:blip r:embed="rId10">
              <a:alphaModFix amt="36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8" name="Freeform 38"/>
          <p:cNvSpPr/>
          <p:nvPr/>
        </p:nvSpPr>
        <p:spPr>
          <a:xfrm>
            <a:off x="11564845" y="-4603289"/>
            <a:ext cx="7436699" cy="7436699"/>
          </a:xfrm>
          <a:custGeom>
            <a:avLst/>
            <a:gdLst/>
            <a:ahLst/>
            <a:cxnLst/>
            <a:rect l="l" t="t" r="r" b="b"/>
            <a:pathLst>
              <a:path w="7436699" h="7436699">
                <a:moveTo>
                  <a:pt x="0" y="0"/>
                </a:moveTo>
                <a:lnTo>
                  <a:pt x="7436699" y="0"/>
                </a:lnTo>
                <a:lnTo>
                  <a:pt x="7436699" y="7436699"/>
                </a:lnTo>
                <a:lnTo>
                  <a:pt x="0" y="7436699"/>
                </a:lnTo>
                <a:lnTo>
                  <a:pt x="0" y="0"/>
                </a:lnTo>
                <a:close/>
              </a:path>
            </a:pathLst>
          </a:custGeom>
          <a:blipFill>
            <a:blip r:embed="rId10">
              <a:alphaModFix amt="21999"/>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9" name="Freeform 39"/>
          <p:cNvSpPr/>
          <p:nvPr/>
        </p:nvSpPr>
        <p:spPr>
          <a:xfrm>
            <a:off x="16984533" y="7141159"/>
            <a:ext cx="1016189" cy="1016189"/>
          </a:xfrm>
          <a:custGeom>
            <a:avLst/>
            <a:gdLst/>
            <a:ahLst/>
            <a:cxnLst/>
            <a:rect l="l" t="t" r="r" b="b"/>
            <a:pathLst>
              <a:path w="1016189" h="1016189">
                <a:moveTo>
                  <a:pt x="0" y="0"/>
                </a:moveTo>
                <a:lnTo>
                  <a:pt x="1016190" y="0"/>
                </a:lnTo>
                <a:lnTo>
                  <a:pt x="1016190" y="1016190"/>
                </a:lnTo>
                <a:lnTo>
                  <a:pt x="0" y="10161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0" name="Freeform 40"/>
          <p:cNvSpPr/>
          <p:nvPr/>
        </p:nvSpPr>
        <p:spPr>
          <a:xfrm>
            <a:off x="16984533" y="8242111"/>
            <a:ext cx="1016189" cy="1016189"/>
          </a:xfrm>
          <a:custGeom>
            <a:avLst/>
            <a:gdLst/>
            <a:ahLst/>
            <a:cxnLst/>
            <a:rect l="l" t="t" r="r" b="b"/>
            <a:pathLst>
              <a:path w="1016189" h="1016189">
                <a:moveTo>
                  <a:pt x="0" y="0"/>
                </a:moveTo>
                <a:lnTo>
                  <a:pt x="1016190" y="0"/>
                </a:lnTo>
                <a:lnTo>
                  <a:pt x="1016190" y="1016189"/>
                </a:lnTo>
                <a:lnTo>
                  <a:pt x="0" y="10161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1" name="Freeform 41"/>
          <p:cNvSpPr/>
          <p:nvPr/>
        </p:nvSpPr>
        <p:spPr>
          <a:xfrm>
            <a:off x="554405" y="8505895"/>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2" name="TextBox 42"/>
          <p:cNvSpPr txBox="1"/>
          <p:nvPr/>
        </p:nvSpPr>
        <p:spPr>
          <a:xfrm>
            <a:off x="11605586" y="3928785"/>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GreenFoot and VSCode</a:t>
            </a:r>
          </a:p>
        </p:txBody>
      </p:sp>
      <p:sp>
        <p:nvSpPr>
          <p:cNvPr id="43" name="TextBox 43"/>
          <p:cNvSpPr txBox="1"/>
          <p:nvPr/>
        </p:nvSpPr>
        <p:spPr>
          <a:xfrm>
            <a:off x="9825870" y="704968"/>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Canva/Photoshop</a:t>
            </a:r>
          </a:p>
        </p:txBody>
      </p:sp>
      <p:sp>
        <p:nvSpPr>
          <p:cNvPr id="44" name="TextBox 44"/>
          <p:cNvSpPr txBox="1"/>
          <p:nvPr/>
        </p:nvSpPr>
        <p:spPr>
          <a:xfrm>
            <a:off x="9825870" y="7440505"/>
            <a:ext cx="5641416" cy="570273"/>
          </a:xfrm>
          <a:prstGeom prst="rect">
            <a:avLst/>
          </a:prstGeom>
        </p:spPr>
        <p:txBody>
          <a:bodyPr lIns="0" tIns="0" rIns="0" bIns="0" rtlCol="0" anchor="t">
            <a:spAutoFit/>
          </a:bodyPr>
          <a:lstStyle/>
          <a:p>
            <a:pPr algn="l">
              <a:lnSpc>
                <a:spcPts val="4267"/>
              </a:lnSpc>
            </a:pPr>
            <a:r>
              <a:rPr lang="en-US" sz="3048">
                <a:solidFill>
                  <a:srgbClr val="B99470"/>
                </a:solidFill>
                <a:latin typeface="Futura Bold"/>
              </a:rPr>
              <a:t>Github</a:t>
            </a:r>
          </a:p>
        </p:txBody>
      </p:sp>
      <p:sp>
        <p:nvSpPr>
          <p:cNvPr id="45" name="TextBox 45"/>
          <p:cNvSpPr txBox="1"/>
          <p:nvPr/>
        </p:nvSpPr>
        <p:spPr>
          <a:xfrm>
            <a:off x="11605586" y="4561289"/>
            <a:ext cx="5987485" cy="908050"/>
          </a:xfrm>
          <a:prstGeom prst="rect">
            <a:avLst/>
          </a:prstGeom>
        </p:spPr>
        <p:txBody>
          <a:bodyPr lIns="0" tIns="0" rIns="0" bIns="0" rtlCol="0" anchor="t">
            <a:spAutoFit/>
          </a:bodyPr>
          <a:lstStyle/>
          <a:p>
            <a:pPr algn="l">
              <a:lnSpc>
                <a:spcPts val="3499"/>
              </a:lnSpc>
            </a:pPr>
            <a:r>
              <a:rPr lang="en-US" sz="2499">
                <a:solidFill>
                  <a:srgbClr val="54604B"/>
                </a:solidFill>
                <a:latin typeface="Futura"/>
              </a:rPr>
              <a:t>Execute game</a:t>
            </a:r>
          </a:p>
          <a:p>
            <a:pPr algn="l">
              <a:lnSpc>
                <a:spcPts val="3499"/>
              </a:lnSpc>
            </a:pPr>
            <a:r>
              <a:rPr lang="en-US" sz="2499">
                <a:solidFill>
                  <a:srgbClr val="54604B"/>
                </a:solidFill>
                <a:latin typeface="Futura"/>
              </a:rPr>
              <a:t>Creating game elements</a:t>
            </a:r>
          </a:p>
        </p:txBody>
      </p:sp>
      <p:sp>
        <p:nvSpPr>
          <p:cNvPr id="46" name="TextBox 46"/>
          <p:cNvSpPr txBox="1"/>
          <p:nvPr/>
        </p:nvSpPr>
        <p:spPr>
          <a:xfrm>
            <a:off x="9825870" y="1337472"/>
            <a:ext cx="6682414" cy="1346200"/>
          </a:xfrm>
          <a:prstGeom prst="rect">
            <a:avLst/>
          </a:prstGeom>
        </p:spPr>
        <p:txBody>
          <a:bodyPr lIns="0" tIns="0" rIns="0" bIns="0" rtlCol="0" anchor="t">
            <a:spAutoFit/>
          </a:bodyPr>
          <a:lstStyle/>
          <a:p>
            <a:pPr algn="l">
              <a:lnSpc>
                <a:spcPts val="3499"/>
              </a:lnSpc>
            </a:pPr>
            <a:r>
              <a:rPr lang="en-US" sz="2499">
                <a:solidFill>
                  <a:srgbClr val="54604B"/>
                </a:solidFill>
                <a:latin typeface="Futura"/>
              </a:rPr>
              <a:t>UML making</a:t>
            </a:r>
          </a:p>
          <a:p>
            <a:pPr algn="l">
              <a:lnSpc>
                <a:spcPts val="3499"/>
              </a:lnSpc>
            </a:pPr>
            <a:r>
              <a:rPr lang="en-US" sz="2499">
                <a:solidFill>
                  <a:srgbClr val="54604B"/>
                </a:solidFill>
                <a:latin typeface="Futura"/>
              </a:rPr>
              <a:t>Creating background</a:t>
            </a:r>
          </a:p>
          <a:p>
            <a:pPr algn="l">
              <a:lnSpc>
                <a:spcPts val="3499"/>
              </a:lnSpc>
            </a:pPr>
            <a:r>
              <a:rPr lang="en-US" sz="2499">
                <a:solidFill>
                  <a:srgbClr val="54604B"/>
                </a:solidFill>
                <a:latin typeface="Futura"/>
              </a:rPr>
              <a:t>Editing Image</a:t>
            </a:r>
          </a:p>
        </p:txBody>
      </p:sp>
      <p:sp>
        <p:nvSpPr>
          <p:cNvPr id="47" name="TextBox 47"/>
          <p:cNvSpPr txBox="1"/>
          <p:nvPr/>
        </p:nvSpPr>
        <p:spPr>
          <a:xfrm>
            <a:off x="9825870" y="8073009"/>
            <a:ext cx="6682414" cy="469900"/>
          </a:xfrm>
          <a:prstGeom prst="rect">
            <a:avLst/>
          </a:prstGeom>
        </p:spPr>
        <p:txBody>
          <a:bodyPr lIns="0" tIns="0" rIns="0" bIns="0" rtlCol="0" anchor="t">
            <a:spAutoFit/>
          </a:bodyPr>
          <a:lstStyle/>
          <a:p>
            <a:pPr algn="l">
              <a:lnSpc>
                <a:spcPts val="3499"/>
              </a:lnSpc>
            </a:pPr>
            <a:r>
              <a:rPr lang="en-US" sz="2499">
                <a:solidFill>
                  <a:srgbClr val="54604B"/>
                </a:solidFill>
                <a:latin typeface="Futura"/>
              </a:rPr>
              <a:t>Commiting Work</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 b="-911"/>
            </a:stretch>
          </a:blipFill>
        </p:spPr>
        <p:txBody>
          <a:bodyPr/>
          <a:lstStyle/>
          <a:p>
            <a:endParaRPr lang="en-US"/>
          </a:p>
        </p:txBody>
      </p:sp>
      <p:sp>
        <p:nvSpPr>
          <p:cNvPr id="3" name="Freeform 3"/>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01544" y="-1128764"/>
            <a:ext cx="4314927" cy="431492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610446" y="8762231"/>
            <a:ext cx="4314927" cy="431492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75001" y="-702221"/>
            <a:ext cx="3461843" cy="346184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5065563" y="9188773"/>
            <a:ext cx="3461843" cy="346184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16341367" y="3658019"/>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a:off x="16341367" y="5115628"/>
            <a:ext cx="1347845" cy="1347845"/>
          </a:xfrm>
          <a:custGeom>
            <a:avLst/>
            <a:gdLst/>
            <a:ahLst/>
            <a:cxnLst/>
            <a:rect l="l" t="t" r="r" b="b"/>
            <a:pathLst>
              <a:path w="1347845" h="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326912">
            <a:off x="2595797" y="5789551"/>
            <a:ext cx="635172" cy="1347845"/>
          </a:xfrm>
          <a:custGeom>
            <a:avLst/>
            <a:gdLst/>
            <a:ahLst/>
            <a:cxnLst/>
            <a:rect l="l" t="t" r="r" b="b"/>
            <a:pathLst>
              <a:path w="635172" h="1347845">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520091" y="3776664"/>
            <a:ext cx="15247819" cy="4400569"/>
          </a:xfrm>
          <a:prstGeom prst="rect">
            <a:avLst/>
          </a:prstGeom>
        </p:spPr>
        <p:txBody>
          <a:bodyPr lIns="0" tIns="0" rIns="0" bIns="0" rtlCol="0" anchor="t">
            <a:spAutoFit/>
          </a:bodyPr>
          <a:lstStyle/>
          <a:p>
            <a:pPr marL="0" lvl="0" indent="0" algn="ctr">
              <a:lnSpc>
                <a:spcPts val="16798"/>
              </a:lnSpc>
              <a:spcBef>
                <a:spcPct val="0"/>
              </a:spcBef>
            </a:pPr>
            <a:r>
              <a:rPr lang="en-US" sz="11999" spc="1799">
                <a:solidFill>
                  <a:srgbClr val="FEFAE0"/>
                </a:solidFill>
                <a:latin typeface="Kollektif Bold"/>
              </a:rPr>
              <a:t>UML/CLASS DIAGRAM</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44978" cy="812800"/>
          </a:xfrm>
        </p:grpSpPr>
        <p:sp>
          <p:nvSpPr>
            <p:cNvPr id="3" name="Freeform 3"/>
            <p:cNvSpPr/>
            <p:nvPr/>
          </p:nvSpPr>
          <p:spPr>
            <a:xfrm>
              <a:off x="0" y="0"/>
              <a:ext cx="1444978" cy="812800"/>
            </a:xfrm>
            <a:custGeom>
              <a:avLst/>
              <a:gdLst/>
              <a:ahLst/>
              <a:cxnLst/>
              <a:rect l="l" t="t" r="r" b="b"/>
              <a:pathLst>
                <a:path w="1444978" h="812800">
                  <a:moveTo>
                    <a:pt x="0" y="0"/>
                  </a:moveTo>
                  <a:lnTo>
                    <a:pt x="1444978" y="0"/>
                  </a:lnTo>
                  <a:lnTo>
                    <a:pt x="1444978" y="812800"/>
                  </a:lnTo>
                  <a:lnTo>
                    <a:pt x="0" y="812800"/>
                  </a:lnTo>
                  <a:close/>
                </a:path>
              </a:pathLst>
            </a:custGeom>
            <a:blipFill>
              <a:blip r:embed="rId2"/>
              <a:stretch>
                <a:fillRect t="-133" b="-133"/>
              </a:stretch>
            </a:blipFill>
          </p:spPr>
          <p:txBody>
            <a:bodyPr/>
            <a:lstStyle/>
            <a:p>
              <a:endParaRPr lang="en-US"/>
            </a:p>
          </p:txBody>
        </p:sp>
      </p:grpSp>
      <p:sp>
        <p:nvSpPr>
          <p:cNvPr id="4" name="Freeform 4"/>
          <p:cNvSpPr/>
          <p:nvPr/>
        </p:nvSpPr>
        <p:spPr>
          <a:xfrm>
            <a:off x="13598220" y="-5243202"/>
            <a:ext cx="10086047" cy="10086047"/>
          </a:xfrm>
          <a:custGeom>
            <a:avLst/>
            <a:gdLst/>
            <a:ahLst/>
            <a:cxnLst/>
            <a:rect l="l" t="t" r="r" b="b"/>
            <a:pathLst>
              <a:path w="10086047" h="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4014324" y="6871514"/>
            <a:ext cx="10086047" cy="10086047"/>
          </a:xfrm>
          <a:custGeom>
            <a:avLst/>
            <a:gdLst/>
            <a:ahLst/>
            <a:cxnLst/>
            <a:rect l="l" t="t" r="r" b="b"/>
            <a:pathLst>
              <a:path w="10086047" h="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186</Words>
  <Application>Microsoft Office PowerPoint</Application>
  <PresentationFormat>Custom</PresentationFormat>
  <Paragraphs>56</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Kollektif</vt:lpstr>
      <vt:lpstr>Futura Bold</vt:lpstr>
      <vt:lpstr>Kollektif Bold</vt:lpstr>
      <vt:lpstr>Futura Bold Italics</vt:lpstr>
      <vt:lpstr>Futura Italics</vt:lpstr>
      <vt:lpstr>Kollektif Bold Italics</vt:lpstr>
      <vt:lpstr>Futura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Presentation</dc:title>
  <cp:lastModifiedBy>PHUNG HUY QUANG</cp:lastModifiedBy>
  <cp:revision>2</cp:revision>
  <dcterms:created xsi:type="dcterms:W3CDTF">2006-08-16T00:00:00Z</dcterms:created>
  <dcterms:modified xsi:type="dcterms:W3CDTF">2024-06-16T04:14:16Z</dcterms:modified>
  <dc:identifier>DAGINP15TXM</dc:identifier>
</cp:coreProperties>
</file>